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8" r:id="rId2"/>
    <p:sldId id="260" r:id="rId3"/>
    <p:sldId id="278" r:id="rId4"/>
    <p:sldId id="279" r:id="rId5"/>
    <p:sldId id="289" r:id="rId6"/>
    <p:sldId id="280" r:id="rId7"/>
    <p:sldId id="284" r:id="rId8"/>
    <p:sldId id="285" r:id="rId9"/>
    <p:sldId id="283" r:id="rId10"/>
  </p:sldIdLst>
  <p:sldSz cx="9144000" cy="6858000" type="screen4x3"/>
  <p:notesSz cx="6669088" cy="9775825"/>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79">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2" autoAdjust="0"/>
    <p:restoredTop sz="60600" autoAdjust="0"/>
  </p:normalViewPr>
  <p:slideViewPr>
    <p:cSldViewPr>
      <p:cViewPr varScale="1">
        <p:scale>
          <a:sx n="43" d="100"/>
          <a:sy n="43" d="100"/>
        </p:scale>
        <p:origin x="2160"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70" d="100"/>
          <a:sy n="70" d="100"/>
        </p:scale>
        <p:origin x="-1555" y="1800"/>
      </p:cViewPr>
      <p:guideLst>
        <p:guide orient="horz" pos="3079"/>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889626" cy="489339"/>
          </a:xfrm>
          <a:prstGeom prst="rect">
            <a:avLst/>
          </a:prstGeom>
        </p:spPr>
        <p:txBody>
          <a:bodyPr vert="horz" lIns="89995" tIns="44998" rIns="89995" bIns="44998" rtlCol="0"/>
          <a:lstStyle>
            <a:lvl1pPr algn="l">
              <a:defRPr sz="1200"/>
            </a:lvl1pPr>
          </a:lstStyle>
          <a:p>
            <a:endParaRPr lang="en-GB" dirty="0"/>
          </a:p>
        </p:txBody>
      </p:sp>
      <p:sp>
        <p:nvSpPr>
          <p:cNvPr id="3" name="Date Placeholder 2"/>
          <p:cNvSpPr>
            <a:spLocks noGrp="1"/>
          </p:cNvSpPr>
          <p:nvPr>
            <p:ph type="dt" idx="1"/>
          </p:nvPr>
        </p:nvSpPr>
        <p:spPr>
          <a:xfrm>
            <a:off x="3777902" y="0"/>
            <a:ext cx="2889626" cy="489339"/>
          </a:xfrm>
          <a:prstGeom prst="rect">
            <a:avLst/>
          </a:prstGeom>
        </p:spPr>
        <p:txBody>
          <a:bodyPr vert="horz" lIns="89995" tIns="44998" rIns="89995" bIns="44998" rtlCol="0"/>
          <a:lstStyle>
            <a:lvl1pPr algn="r">
              <a:defRPr sz="1200"/>
            </a:lvl1pPr>
          </a:lstStyle>
          <a:p>
            <a:fld id="{26EEDD81-B2B3-4CBB-8657-B38B2952F116}" type="datetimeFigureOut">
              <a:rPr lang="en-GB" smtClean="0"/>
              <a:t>12/11/2019</a:t>
            </a:fld>
            <a:endParaRPr lang="en-GB" dirty="0"/>
          </a:p>
        </p:txBody>
      </p:sp>
      <p:sp>
        <p:nvSpPr>
          <p:cNvPr id="4" name="Slide Image Placeholder 3"/>
          <p:cNvSpPr>
            <a:spLocks noGrp="1" noRot="1" noChangeAspect="1"/>
          </p:cNvSpPr>
          <p:nvPr>
            <p:ph type="sldImg" idx="2"/>
          </p:nvPr>
        </p:nvSpPr>
        <p:spPr>
          <a:xfrm>
            <a:off x="892175" y="733425"/>
            <a:ext cx="4884738" cy="3665538"/>
          </a:xfrm>
          <a:prstGeom prst="rect">
            <a:avLst/>
          </a:prstGeom>
          <a:noFill/>
          <a:ln w="12700">
            <a:solidFill>
              <a:prstClr val="black"/>
            </a:solidFill>
          </a:ln>
        </p:spPr>
        <p:txBody>
          <a:bodyPr vert="horz" lIns="89995" tIns="44998" rIns="89995" bIns="44998" rtlCol="0" anchor="ctr"/>
          <a:lstStyle/>
          <a:p>
            <a:endParaRPr lang="en-GB" dirty="0"/>
          </a:p>
        </p:txBody>
      </p:sp>
      <p:sp>
        <p:nvSpPr>
          <p:cNvPr id="5" name="Notes Placeholder 4"/>
          <p:cNvSpPr>
            <a:spLocks noGrp="1"/>
          </p:cNvSpPr>
          <p:nvPr>
            <p:ph type="body" sz="quarter" idx="3"/>
          </p:nvPr>
        </p:nvSpPr>
        <p:spPr>
          <a:xfrm>
            <a:off x="666597" y="4643243"/>
            <a:ext cx="5335895" cy="4399356"/>
          </a:xfrm>
          <a:prstGeom prst="rect">
            <a:avLst/>
          </a:prstGeom>
        </p:spPr>
        <p:txBody>
          <a:bodyPr vert="horz" lIns="89995" tIns="44998" rIns="89995" bIns="4499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284924"/>
            <a:ext cx="2889626" cy="489338"/>
          </a:xfrm>
          <a:prstGeom prst="rect">
            <a:avLst/>
          </a:prstGeom>
        </p:spPr>
        <p:txBody>
          <a:bodyPr vert="horz" lIns="89995" tIns="44998" rIns="89995" bIns="44998" rtlCol="0" anchor="b"/>
          <a:lstStyle>
            <a:lvl1pPr algn="l">
              <a:defRPr sz="1200"/>
            </a:lvl1pPr>
          </a:lstStyle>
          <a:p>
            <a:endParaRPr lang="en-GB" dirty="0"/>
          </a:p>
        </p:txBody>
      </p:sp>
      <p:sp>
        <p:nvSpPr>
          <p:cNvPr id="7" name="Slide Number Placeholder 6"/>
          <p:cNvSpPr>
            <a:spLocks noGrp="1"/>
          </p:cNvSpPr>
          <p:nvPr>
            <p:ph type="sldNum" sz="quarter" idx="5"/>
          </p:nvPr>
        </p:nvSpPr>
        <p:spPr>
          <a:xfrm>
            <a:off x="3777902" y="9284924"/>
            <a:ext cx="2889626" cy="489338"/>
          </a:xfrm>
          <a:prstGeom prst="rect">
            <a:avLst/>
          </a:prstGeom>
        </p:spPr>
        <p:txBody>
          <a:bodyPr vert="horz" lIns="89995" tIns="44998" rIns="89995" bIns="44998" rtlCol="0" anchor="b"/>
          <a:lstStyle>
            <a:lvl1pPr algn="r">
              <a:defRPr sz="1200"/>
            </a:lvl1pPr>
          </a:lstStyle>
          <a:p>
            <a:fld id="{372CDC93-C8EE-499A-9CD2-16F00EAF5FB2}" type="slidenum">
              <a:rPr lang="en-GB" smtClean="0"/>
              <a:t>‹#›</a:t>
            </a:fld>
            <a:endParaRPr lang="en-GB" dirty="0"/>
          </a:p>
        </p:txBody>
      </p:sp>
    </p:spTree>
    <p:extLst>
      <p:ext uri="{BB962C8B-B14F-4D97-AF65-F5344CB8AC3E}">
        <p14:creationId xmlns:p14="http://schemas.microsoft.com/office/powerpoint/2010/main" val="770396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dirty="0"/>
              <a:t>Thanks for the opportunity for me to come along today.</a:t>
            </a:r>
          </a:p>
          <a:p>
            <a:endParaRPr lang="en-GB" sz="2000" dirty="0"/>
          </a:p>
          <a:p>
            <a:r>
              <a:rPr lang="en-GB" sz="2000" dirty="0"/>
              <a:t>I’ve prepared the following presentation to help you understand a little more about Active Cumbria, but more importantly share some key information about</a:t>
            </a:r>
            <a:r>
              <a:rPr lang="en-GB" sz="2000" baseline="0" dirty="0"/>
              <a:t> Sport England, its new strategic approach and how it is proposing to invest over the next 4 years.</a:t>
            </a:r>
            <a:endParaRPr lang="en-GB" sz="2000" dirty="0"/>
          </a:p>
        </p:txBody>
      </p:sp>
      <p:sp>
        <p:nvSpPr>
          <p:cNvPr id="4" name="Slide Number Placeholder 3"/>
          <p:cNvSpPr>
            <a:spLocks noGrp="1"/>
          </p:cNvSpPr>
          <p:nvPr>
            <p:ph type="sldNum" sz="quarter" idx="10"/>
          </p:nvPr>
        </p:nvSpPr>
        <p:spPr/>
        <p:txBody>
          <a:bodyPr/>
          <a:lstStyle/>
          <a:p>
            <a:fld id="{372CDC93-C8EE-499A-9CD2-16F00EAF5FB2}" type="slidenum">
              <a:rPr lang="en-GB" smtClean="0"/>
              <a:t>1</a:t>
            </a:fld>
            <a:endParaRPr lang="en-GB" dirty="0"/>
          </a:p>
        </p:txBody>
      </p:sp>
    </p:spTree>
    <p:extLst>
      <p:ext uri="{BB962C8B-B14F-4D97-AF65-F5344CB8AC3E}">
        <p14:creationId xmlns:p14="http://schemas.microsoft.com/office/powerpoint/2010/main" val="2115017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50" dirty="0"/>
              <a:t>To help set some context, I thought it would be beneficial to first explain</a:t>
            </a:r>
            <a:r>
              <a:rPr lang="en-GB" sz="1150" baseline="0" dirty="0"/>
              <a:t> </a:t>
            </a:r>
            <a:r>
              <a:rPr lang="en-GB" sz="1150" dirty="0"/>
              <a:t>‘who were are’?:</a:t>
            </a:r>
          </a:p>
          <a:p>
            <a:pPr marL="168741" indent="-168741">
              <a:buFont typeface="Arial" panose="020B0604020202020204" pitchFamily="34" charset="0"/>
              <a:buChar char="•"/>
              <a:defRPr/>
            </a:pPr>
            <a:r>
              <a:rPr lang="en-GB" sz="1150" dirty="0"/>
              <a:t>Active Cumbria is the Sport and Physical Activity Partnership for the county.</a:t>
            </a:r>
          </a:p>
          <a:p>
            <a:pPr marL="168741" indent="-168741">
              <a:buFont typeface="Arial" panose="020B0604020202020204" pitchFamily="34" charset="0"/>
              <a:buChar char="•"/>
              <a:defRPr/>
            </a:pPr>
            <a:r>
              <a:rPr lang="en-GB" sz="1150" dirty="0"/>
              <a:t>We’re responsible for encouraging people to lead healthier and active lifestyles. We look to tackle inactivity through strong leadership</a:t>
            </a:r>
            <a:r>
              <a:rPr lang="en-GB" sz="1150" baseline="0" dirty="0"/>
              <a:t> and positive customer experiences</a:t>
            </a:r>
            <a:r>
              <a:rPr lang="en-GB" sz="1150" dirty="0"/>
              <a:t>.</a:t>
            </a:r>
          </a:p>
          <a:p>
            <a:pPr marL="168741" indent="-168741">
              <a:buFont typeface="Arial" panose="020B0604020202020204" pitchFamily="34" charset="0"/>
              <a:buChar char="•"/>
              <a:defRPr/>
            </a:pPr>
            <a:r>
              <a:rPr lang="en-GB" sz="1150" dirty="0"/>
              <a:t>Active Cumbria has been hosted by Cumbria County Council since it was established back in 1999. We’ve been hosted in various Directorates over the years -Children’s services, Adult &amp; Local Services and now Health &amp; Care Services. </a:t>
            </a:r>
          </a:p>
          <a:p>
            <a:pPr marL="168741" indent="-168741">
              <a:buFont typeface="Arial" panose="020B0604020202020204" pitchFamily="34" charset="0"/>
              <a:buChar char="•"/>
              <a:defRPr/>
            </a:pPr>
            <a:r>
              <a:rPr lang="en-GB" sz="1150" dirty="0"/>
              <a:t>Active Cumbria is led by a strategic Partnership Steering Group chaired by Jason Gooding,</a:t>
            </a:r>
            <a:r>
              <a:rPr lang="en-GB" sz="1150" baseline="0" dirty="0"/>
              <a:t> CEO for CCC </a:t>
            </a:r>
            <a:r>
              <a:rPr lang="en-GB" sz="1150" dirty="0"/>
              <a:t>and is supported by a core team of 11 professional staff. </a:t>
            </a:r>
          </a:p>
          <a:p>
            <a:pPr marL="168741" indent="-168741">
              <a:buFont typeface="Arial" panose="020B0604020202020204" pitchFamily="34" charset="0"/>
              <a:buChar char="•"/>
              <a:defRPr/>
            </a:pPr>
            <a:r>
              <a:rPr lang="en-GB" sz="1150" dirty="0"/>
              <a:t>As one of two Senior Managers, I report to Colin Cox, Director of PH.</a:t>
            </a:r>
          </a:p>
          <a:p>
            <a:pPr marL="168741" indent="-168741">
              <a:buFont typeface="Arial" panose="020B0604020202020204" pitchFamily="34" charset="0"/>
              <a:buChar char="•"/>
              <a:defRPr/>
            </a:pPr>
            <a:r>
              <a:rPr lang="en-GB" sz="1150" dirty="0"/>
              <a:t>We also belong to a family of 45 County Sport Partnership teams located across England, providing an effective national network linked to national policy makers.</a:t>
            </a:r>
            <a:endParaRPr lang="en-US" altLang="en-US" sz="1150" dirty="0"/>
          </a:p>
          <a:p>
            <a:pPr marL="168741" indent="-168741">
              <a:buFont typeface="Arial" panose="020B0604020202020204" pitchFamily="34" charset="0"/>
              <a:buChar char="•"/>
              <a:defRPr/>
            </a:pPr>
            <a:r>
              <a:rPr lang="en-GB" altLang="en-US" sz="1150" dirty="0"/>
              <a:t>Active Cumbria is delivering the last year of its current 4 year Sport and Physical Activity Strategy which provides us with the strategic direction and sets out a series of key ambitions . We’re already working on a new strategy through to 2021.</a:t>
            </a:r>
          </a:p>
          <a:p>
            <a:pPr marL="168741" indent="-168741">
              <a:buFont typeface="Arial" panose="020B0604020202020204" pitchFamily="34" charset="0"/>
              <a:buChar char="•"/>
              <a:defRPr/>
            </a:pPr>
            <a:r>
              <a:rPr lang="en-GB" sz="1150" dirty="0"/>
              <a:t>Roughly 60% of our funding comes via Sport England from national lottery &amp; Government Departments. As a result, a lot of our work areas are pre-determined so that we meet the requirements of this funding. </a:t>
            </a:r>
          </a:p>
          <a:p>
            <a:pPr marL="168741" indent="-168741">
              <a:buFont typeface="Arial" panose="020B0604020202020204" pitchFamily="34" charset="0"/>
              <a:buChar char="•"/>
              <a:defRPr/>
            </a:pPr>
            <a:r>
              <a:rPr lang="en-GB" sz="1150" dirty="0"/>
              <a:t>We work to a Core Services Specification with Sport England, where we provide a range of support services for local government and national governing bodies of sport.</a:t>
            </a:r>
          </a:p>
          <a:p>
            <a:pPr marL="168741" indent="-168741">
              <a:buFont typeface="Arial" panose="020B0604020202020204" pitchFamily="34" charset="0"/>
              <a:buChar char="•"/>
              <a:defRPr/>
            </a:pPr>
            <a:r>
              <a:rPr lang="en-GB" sz="1150" dirty="0"/>
              <a:t>We’re also funded to deliver on many other projects, programmes and events.</a:t>
            </a:r>
          </a:p>
        </p:txBody>
      </p:sp>
      <p:sp>
        <p:nvSpPr>
          <p:cNvPr id="4" name="Slide Number Placeholder 3"/>
          <p:cNvSpPr>
            <a:spLocks noGrp="1"/>
          </p:cNvSpPr>
          <p:nvPr>
            <p:ph type="sldNum" sz="quarter" idx="10"/>
          </p:nvPr>
        </p:nvSpPr>
        <p:spPr/>
        <p:txBody>
          <a:bodyPr/>
          <a:lstStyle/>
          <a:p>
            <a:fld id="{372CDC93-C8EE-499A-9CD2-16F00EAF5FB2}" type="slidenum">
              <a:rPr lang="en-GB" smtClean="0"/>
              <a:t>2</a:t>
            </a:fld>
            <a:endParaRPr lang="en-GB" dirty="0"/>
          </a:p>
        </p:txBody>
      </p:sp>
    </p:spTree>
    <p:extLst>
      <p:ext uri="{BB962C8B-B14F-4D97-AF65-F5344CB8AC3E}">
        <p14:creationId xmlns:p14="http://schemas.microsoft.com/office/powerpoint/2010/main" val="2977078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sz="1400" dirty="0"/>
              <a:t>In December 2015, the Government published Sporting Future: A New Strategy</a:t>
            </a:r>
            <a:r>
              <a:rPr lang="en-GB" sz="1400" baseline="0" dirty="0"/>
              <a:t> for an Active Nation.  </a:t>
            </a:r>
          </a:p>
          <a:p>
            <a:pPr marL="285750" indent="-285750">
              <a:buFont typeface="Arial" panose="020B0604020202020204" pitchFamily="34" charset="0"/>
              <a:buChar char="•"/>
            </a:pPr>
            <a:r>
              <a:rPr lang="en-GB" sz="1400" baseline="0" dirty="0"/>
              <a:t>This sets a new bold and ambitious direction for sport policy.</a:t>
            </a:r>
          </a:p>
          <a:p>
            <a:pPr marL="285750" lvl="0" indent="-285750">
              <a:buFont typeface="Arial" panose="020B0604020202020204" pitchFamily="34" charset="0"/>
              <a:buChar char="•"/>
            </a:pPr>
            <a:r>
              <a:rPr lang="en-GB" sz="1400" baseline="0" dirty="0"/>
              <a:t>It </a:t>
            </a:r>
            <a:r>
              <a:rPr lang="en-GB" sz="1400" kern="1200" baseline="0" dirty="0">
                <a:solidFill>
                  <a:schemeClr val="tx1"/>
                </a:solidFill>
                <a:effectLst/>
                <a:latin typeface="+mn-lt"/>
                <a:ea typeface="+mn-ea"/>
                <a:cs typeface="+mn-cs"/>
              </a:rPr>
              <a:t>c</a:t>
            </a:r>
            <a:r>
              <a:rPr lang="en-GB" sz="1400" kern="1200" dirty="0">
                <a:solidFill>
                  <a:schemeClr val="tx1"/>
                </a:solidFill>
                <a:effectLst/>
                <a:latin typeface="+mn-lt"/>
                <a:ea typeface="+mn-ea"/>
                <a:cs typeface="+mn-cs"/>
              </a:rPr>
              <a:t>hanges sport funding so it is no longer merely about how many people take part, but rather how sport can have a meaningful and measurable impact on improving people’s lives. Harnessing the potential of sport for social good.</a:t>
            </a:r>
            <a:endParaRPr lang="en-GB" sz="1400" kern="1200" baseline="0" dirty="0">
              <a:solidFill>
                <a:schemeClr val="tx1"/>
              </a:solidFill>
              <a:effectLst/>
              <a:latin typeface="+mn-lt"/>
              <a:ea typeface="+mn-ea"/>
              <a:cs typeface="+mn-cs"/>
            </a:endParaRPr>
          </a:p>
          <a:p>
            <a:pPr marL="285750" lvl="0" indent="-285750">
              <a:buFont typeface="Arial" panose="020B0604020202020204" pitchFamily="34" charset="0"/>
              <a:buChar char="•"/>
            </a:pPr>
            <a:r>
              <a:rPr lang="en-GB" sz="1400" kern="1200" dirty="0">
                <a:solidFill>
                  <a:schemeClr val="tx1"/>
                </a:solidFill>
                <a:effectLst/>
                <a:latin typeface="+mn-lt"/>
                <a:ea typeface="+mn-ea"/>
                <a:cs typeface="+mn-cs"/>
              </a:rPr>
              <a:t>There is</a:t>
            </a:r>
            <a:r>
              <a:rPr lang="en-GB" sz="1400" kern="1200" baseline="0" dirty="0">
                <a:solidFill>
                  <a:schemeClr val="tx1"/>
                </a:solidFill>
                <a:effectLst/>
                <a:latin typeface="+mn-lt"/>
                <a:ea typeface="+mn-ea"/>
                <a:cs typeface="+mn-cs"/>
              </a:rPr>
              <a:t> now</a:t>
            </a:r>
            <a:r>
              <a:rPr lang="en-GB" sz="1400" kern="1200" dirty="0">
                <a:solidFill>
                  <a:schemeClr val="tx1"/>
                </a:solidFill>
                <a:effectLst/>
                <a:latin typeface="+mn-lt"/>
                <a:ea typeface="+mn-ea"/>
                <a:cs typeface="+mn-cs"/>
              </a:rPr>
              <a:t> a stronger focus on targeting groups which have traditionally had lower rates of participation,</a:t>
            </a:r>
            <a:r>
              <a:rPr lang="en-GB" sz="1400" kern="1200" baseline="0" dirty="0">
                <a:solidFill>
                  <a:schemeClr val="tx1"/>
                </a:solidFill>
                <a:effectLst/>
                <a:latin typeface="+mn-lt"/>
                <a:ea typeface="+mn-ea"/>
                <a:cs typeface="+mn-cs"/>
              </a:rPr>
              <a:t> namely:</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dirty="0">
                <a:solidFill>
                  <a:schemeClr val="tx1"/>
                </a:solidFill>
                <a:effectLst/>
                <a:latin typeface="+mn-lt"/>
                <a:ea typeface="+mn-ea"/>
                <a:cs typeface="+mn-cs"/>
              </a:rPr>
              <a:t>Women &amp; Girls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dirty="0">
                <a:solidFill>
                  <a:schemeClr val="tx1"/>
                </a:solidFill>
                <a:effectLst/>
                <a:latin typeface="+mn-lt"/>
                <a:ea typeface="+mn-ea"/>
                <a:cs typeface="+mn-cs"/>
              </a:rPr>
              <a:t>Older People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dirty="0">
                <a:solidFill>
                  <a:schemeClr val="tx1"/>
                </a:solidFill>
                <a:effectLst/>
                <a:latin typeface="+mn-lt"/>
                <a:ea typeface="+mn-ea"/>
                <a:cs typeface="+mn-cs"/>
              </a:rPr>
              <a:t>Disabled People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dirty="0">
                <a:solidFill>
                  <a:schemeClr val="tx1"/>
                </a:solidFill>
                <a:effectLst/>
                <a:latin typeface="+mn-lt"/>
                <a:ea typeface="+mn-ea"/>
                <a:cs typeface="+mn-cs"/>
              </a:rPr>
              <a:t>And those from lower socio-economic groups.</a:t>
            </a:r>
            <a:endParaRPr lang="en-GB" sz="1200" baseline="0" dirty="0"/>
          </a:p>
          <a:p>
            <a:pPr marL="285750" indent="-285750">
              <a:buFont typeface="Arial" panose="020B0604020202020204" pitchFamily="34" charset="0"/>
              <a:buChar char="•"/>
            </a:pPr>
            <a:r>
              <a:rPr lang="en-GB" sz="1400" baseline="0" dirty="0"/>
              <a:t>At it’s heart are five outcomes:</a:t>
            </a: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physical wellbeing</a:t>
            </a: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mental wellbeing</a:t>
            </a: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individual development</a:t>
            </a: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social and community development</a:t>
            </a: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economic development.</a:t>
            </a:r>
          </a:p>
          <a:p>
            <a:pPr marL="171450" lvl="0" indent="-171450">
              <a:buFont typeface="Arial" panose="020B0604020202020204" pitchFamily="34" charset="0"/>
              <a:buChar char="•"/>
            </a:pPr>
            <a:r>
              <a:rPr lang="en-GB" sz="1400" kern="1200" dirty="0">
                <a:solidFill>
                  <a:schemeClr val="tx1"/>
                </a:solidFill>
                <a:effectLst/>
                <a:latin typeface="+mn-lt"/>
                <a:ea typeface="+mn-ea"/>
                <a:cs typeface="+mn-cs"/>
              </a:rPr>
              <a:t>These outcomes will define who is funded, what is funded and where priorities lie in the future. </a:t>
            </a:r>
          </a:p>
        </p:txBody>
      </p:sp>
      <p:sp>
        <p:nvSpPr>
          <p:cNvPr id="4" name="Slide Number Placeholder 3"/>
          <p:cNvSpPr>
            <a:spLocks noGrp="1"/>
          </p:cNvSpPr>
          <p:nvPr>
            <p:ph type="sldNum" sz="quarter" idx="10"/>
          </p:nvPr>
        </p:nvSpPr>
        <p:spPr/>
        <p:txBody>
          <a:bodyPr/>
          <a:lstStyle/>
          <a:p>
            <a:fld id="{04A45396-AF66-430B-9BA2-EC2F75F2B01C}" type="slidenum">
              <a:rPr lang="en-GB" smtClean="0"/>
              <a:t>3</a:t>
            </a:fld>
            <a:endParaRPr lang="en-GB"/>
          </a:p>
        </p:txBody>
      </p:sp>
    </p:spTree>
    <p:extLst>
      <p:ext uri="{BB962C8B-B14F-4D97-AF65-F5344CB8AC3E}">
        <p14:creationId xmlns:p14="http://schemas.microsoft.com/office/powerpoint/2010/main" val="1238581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sz="1400" dirty="0"/>
              <a:t>In May</a:t>
            </a:r>
            <a:r>
              <a:rPr lang="en-GB" sz="1400" baseline="0" dirty="0"/>
              <a:t> last year, Sport England provided their response to Government’s Sporting Future by publishing their new strategy: Towards An Active Nation.</a:t>
            </a:r>
          </a:p>
          <a:p>
            <a:pPr marL="285750" indent="-285750">
              <a:buFont typeface="Arial" panose="020B0604020202020204" pitchFamily="34" charset="0"/>
              <a:buChar char="•"/>
            </a:pPr>
            <a:r>
              <a:rPr lang="en-GB" sz="1400" baseline="0" dirty="0"/>
              <a:t>You can see by their vision that they are continuing to invest in people who play sport and are active now including talented athletes, but there is a huge shift to encourage those who are inactive to become active.</a:t>
            </a:r>
          </a:p>
          <a:p>
            <a:pPr marL="285750" indent="-285750">
              <a:buFont typeface="Arial" panose="020B0604020202020204" pitchFamily="34" charset="0"/>
              <a:buChar char="•"/>
            </a:pPr>
            <a:r>
              <a:rPr lang="en-GB" sz="1400" baseline="0" dirty="0"/>
              <a:t>The strategy also shows us that they are adopting completely new approaches, including a new set of investment principles, 7 new investment programmes (replacing the 30 odd they had previously) and adopting a new measurement system called Active Lives.</a:t>
            </a:r>
          </a:p>
          <a:p>
            <a:pPr marL="285750" indent="-285750">
              <a:buFont typeface="Arial" panose="020B0604020202020204" pitchFamily="34" charset="0"/>
              <a:buChar char="•"/>
            </a:pPr>
            <a:r>
              <a:rPr lang="en-GB" sz="1400" baseline="0" dirty="0"/>
              <a:t>We know that Sport England is seeking to increase the number of people who engage in sport and activity, not for its own sake but for the wider benefits it can bring, in terms of physical and mental wellbeing and individual, community and economic development.  They will now invest where the impact on these wider outcomes is the greatest.</a:t>
            </a:r>
          </a:p>
          <a:p>
            <a:pPr marL="285750" indent="-285750">
              <a:buFont typeface="Arial" panose="020B0604020202020204" pitchFamily="34" charset="0"/>
              <a:buChar char="•"/>
            </a:pPr>
            <a:r>
              <a:rPr lang="en-GB" sz="1400" baseline="0" dirty="0"/>
              <a:t>We also know that that they are changing the balance of their investment.  25% of their resources over the next 4 years (£265 million) will be focused on tackling inactivity.</a:t>
            </a:r>
          </a:p>
        </p:txBody>
      </p:sp>
      <p:sp>
        <p:nvSpPr>
          <p:cNvPr id="4" name="Slide Number Placeholder 3"/>
          <p:cNvSpPr>
            <a:spLocks noGrp="1"/>
          </p:cNvSpPr>
          <p:nvPr>
            <p:ph type="sldNum" sz="quarter" idx="10"/>
          </p:nvPr>
        </p:nvSpPr>
        <p:spPr/>
        <p:txBody>
          <a:bodyPr/>
          <a:lstStyle/>
          <a:p>
            <a:fld id="{04A45396-AF66-430B-9BA2-EC2F75F2B01C}" type="slidenum">
              <a:rPr lang="en-GB" smtClean="0"/>
              <a:t>4</a:t>
            </a:fld>
            <a:endParaRPr lang="en-GB"/>
          </a:p>
        </p:txBody>
      </p:sp>
    </p:spTree>
    <p:extLst>
      <p:ext uri="{BB962C8B-B14F-4D97-AF65-F5344CB8AC3E}">
        <p14:creationId xmlns:p14="http://schemas.microsoft.com/office/powerpoint/2010/main" val="3076224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987425"/>
            <a:ext cx="4748213" cy="3560763"/>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150" dirty="0"/>
              <a:t>On</a:t>
            </a:r>
            <a:r>
              <a:rPr lang="en-GB" sz="1150" baseline="0" dirty="0"/>
              <a:t> this slide, I’ve attempted to summarise their strategic approach.</a:t>
            </a:r>
          </a:p>
          <a:p>
            <a:pPr marL="171450" indent="-171450">
              <a:buFont typeface="Arial" panose="020B0604020202020204" pitchFamily="34" charset="0"/>
              <a:buChar char="•"/>
            </a:pPr>
            <a:r>
              <a:rPr lang="en-GB" sz="1150" baseline="0" dirty="0"/>
              <a:t>You can see that their line of sight are the 5 Government Outcomes.  Everything they do will contribute to one or more of these wider outcomes.</a:t>
            </a:r>
          </a:p>
          <a:p>
            <a:pPr marL="171450" indent="-171450">
              <a:buFont typeface="Arial" panose="020B0604020202020204" pitchFamily="34" charset="0"/>
              <a:buChar char="•"/>
            </a:pPr>
            <a:r>
              <a:rPr lang="en-GB" sz="1150" baseline="0" dirty="0"/>
              <a:t>They are also putting customers at the heart of everything they do. Over the next 4 years they will work with the sport sector to make sure they are more welcoming and inclusive, especially of those under-represented in sport.</a:t>
            </a:r>
          </a:p>
          <a:p>
            <a:pPr marL="171450" indent="-171450">
              <a:buFont typeface="Arial" panose="020B0604020202020204" pitchFamily="34" charset="0"/>
              <a:buChar char="•"/>
            </a:pPr>
            <a:r>
              <a:rPr lang="en-GB" sz="1150" baseline="0" dirty="0"/>
              <a:t>Equally, Behaviour Change – and the 5 stages of behaviour will define their interventions and the programmes they will fund in the future.</a:t>
            </a:r>
          </a:p>
          <a:p>
            <a:pPr marL="171450" indent="-171450">
              <a:buFont typeface="Arial" panose="020B0604020202020204" pitchFamily="34" charset="0"/>
              <a:buChar char="•"/>
            </a:pPr>
            <a:r>
              <a:rPr lang="en-GB" sz="1150" baseline="0" dirty="0"/>
              <a:t>Sport England have created 7 investment principles.  These will help to inform them on where to invest and how those investments will be supported and managed.</a:t>
            </a:r>
          </a:p>
          <a:p>
            <a:pPr marL="171450" indent="-171450">
              <a:buFont typeface="Arial" panose="020B0604020202020204" pitchFamily="34" charset="0"/>
              <a:buChar char="•"/>
            </a:pPr>
            <a:r>
              <a:rPr lang="en-GB" sz="1150" baseline="0" dirty="0"/>
              <a:t>Sport England have also created 7 new investment programmes directly responding to the policy direction set in Sporting Future.  These now replace the 30+ investment programmes they previously operated.</a:t>
            </a:r>
          </a:p>
          <a:p>
            <a:pPr marL="171450" indent="-171450">
              <a:buFont typeface="Arial" panose="020B0604020202020204" pitchFamily="34" charset="0"/>
              <a:buChar char="•"/>
            </a:pPr>
            <a:r>
              <a:rPr lang="en-GB" sz="1150" baseline="0" dirty="0"/>
              <a:t>The 7 programmes are:</a:t>
            </a:r>
          </a:p>
          <a:p>
            <a:pPr marL="685800" lvl="1" indent="-228600">
              <a:buFont typeface="+mj-lt"/>
              <a:buAutoNum type="arabicPeriod"/>
            </a:pPr>
            <a:r>
              <a:rPr lang="en-GB" sz="1150" baseline="0" dirty="0"/>
              <a:t>Tackling Inactivity</a:t>
            </a:r>
          </a:p>
          <a:p>
            <a:pPr marL="685800" lvl="1" indent="-228600">
              <a:buFont typeface="+mj-lt"/>
              <a:buAutoNum type="arabicPeriod"/>
            </a:pPr>
            <a:r>
              <a:rPr lang="en-GB" sz="1150" baseline="0" dirty="0"/>
              <a:t>Children and Young People</a:t>
            </a:r>
          </a:p>
          <a:p>
            <a:pPr marL="685800" lvl="1" indent="-228600">
              <a:buFont typeface="+mj-lt"/>
              <a:buAutoNum type="arabicPeriod"/>
            </a:pPr>
            <a:r>
              <a:rPr lang="en-GB" sz="1150" baseline="0" dirty="0"/>
              <a:t>Volunteering</a:t>
            </a:r>
          </a:p>
          <a:p>
            <a:pPr marL="685800" lvl="1" indent="-228600">
              <a:buFont typeface="+mj-lt"/>
              <a:buAutoNum type="arabicPeriod"/>
            </a:pPr>
            <a:r>
              <a:rPr lang="en-GB" sz="1150" baseline="0" dirty="0"/>
              <a:t>Taking sport and activity into mass market</a:t>
            </a:r>
          </a:p>
          <a:p>
            <a:pPr marL="685800" lvl="1" indent="-228600">
              <a:buFont typeface="+mj-lt"/>
              <a:buAutoNum type="arabicPeriod"/>
            </a:pPr>
            <a:r>
              <a:rPr lang="en-GB" sz="1150" baseline="0" dirty="0"/>
              <a:t>Supporting sport’s core market</a:t>
            </a:r>
          </a:p>
          <a:p>
            <a:pPr marL="685800" lvl="1" indent="-228600">
              <a:buFont typeface="+mj-lt"/>
              <a:buAutoNum type="arabicPeriod"/>
            </a:pPr>
            <a:r>
              <a:rPr lang="en-GB" sz="1150" baseline="0" dirty="0"/>
              <a:t>Facilities</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150" baseline="0" dirty="0"/>
              <a:t>Local delivery</a:t>
            </a:r>
          </a:p>
          <a:p>
            <a:pPr marL="171450" indent="-171450">
              <a:buFont typeface="Arial" panose="020B0604020202020204" pitchFamily="34" charset="0"/>
              <a:buChar char="•"/>
            </a:pPr>
            <a:r>
              <a:rPr lang="en-GB" sz="1150" dirty="0"/>
              <a:t>These</a:t>
            </a:r>
            <a:r>
              <a:rPr lang="en-GB" sz="1150" baseline="0" dirty="0"/>
              <a:t> 7 investment programmes are further underpinned by a new Workforce Strategy, A Coaching Plan for England and new approach to measurement – replacing Active People Survey with Active Lives</a:t>
            </a:r>
            <a:endParaRPr lang="en-GB" sz="1150" dirty="0"/>
          </a:p>
        </p:txBody>
      </p:sp>
      <p:sp>
        <p:nvSpPr>
          <p:cNvPr id="4" name="Slide Number Placeholder 3"/>
          <p:cNvSpPr>
            <a:spLocks noGrp="1"/>
          </p:cNvSpPr>
          <p:nvPr>
            <p:ph type="sldNum" sz="quarter" idx="10"/>
          </p:nvPr>
        </p:nvSpPr>
        <p:spPr/>
        <p:txBody>
          <a:bodyPr/>
          <a:lstStyle/>
          <a:p>
            <a:fld id="{D4B2A937-E151-4C7D-B9C8-1ABB838E742B}" type="slidenum">
              <a:rPr lang="en-GB" smtClean="0"/>
              <a:t>5</a:t>
            </a:fld>
            <a:endParaRPr lang="en-GB"/>
          </a:p>
        </p:txBody>
      </p:sp>
    </p:spTree>
    <p:extLst>
      <p:ext uri="{BB962C8B-B14F-4D97-AF65-F5344CB8AC3E}">
        <p14:creationId xmlns:p14="http://schemas.microsoft.com/office/powerpoint/2010/main" val="1792596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sz="1300" dirty="0"/>
              <a:t>I’m sure you’re all delighted</a:t>
            </a:r>
            <a:r>
              <a:rPr lang="en-GB" sz="1300" baseline="0" dirty="0"/>
              <a:t> to see that Sport England has specifically targeted CYP for their own specific funding programme.</a:t>
            </a:r>
          </a:p>
          <a:p>
            <a:pPr marL="285750" indent="-285750">
              <a:buFont typeface="Arial" panose="020B0604020202020204" pitchFamily="34" charset="0"/>
              <a:buChar char="•"/>
            </a:pPr>
            <a:r>
              <a:rPr lang="en-GB" sz="1300" baseline="0" dirty="0"/>
              <a:t>Throughout the Strategy, Sport England makes a series of ‘We Will’ statements.  On page 21 of the strategy you can see 5 statements for Children and Young People.</a:t>
            </a:r>
          </a:p>
          <a:p>
            <a:pPr marL="285750" indent="-285750">
              <a:buFont typeface="Arial" panose="020B0604020202020204" pitchFamily="34" charset="0"/>
              <a:buChar char="•"/>
            </a:pPr>
            <a:r>
              <a:rPr lang="en-GB" sz="1300" baseline="0" dirty="0"/>
              <a:t>On the screen is probably to most significant for you and your sector.</a:t>
            </a:r>
          </a:p>
          <a:p>
            <a:pPr marL="285750" indent="-285750">
              <a:buFont typeface="Arial" panose="020B0604020202020204" pitchFamily="34" charset="0"/>
              <a:buChar char="•"/>
            </a:pPr>
            <a:r>
              <a:rPr lang="en-GB" sz="1300" baseline="0" dirty="0"/>
              <a:t>Only just a couple of weeks ago I attended a CYP briefing event for staff from County Sport Partnerships and received a ‘heads up’ on the fund that relates to this £40m investment.</a:t>
            </a:r>
          </a:p>
          <a:p>
            <a:pPr marL="285750" indent="-285750">
              <a:buFont typeface="Arial" panose="020B0604020202020204" pitchFamily="34" charset="0"/>
              <a:buChar char="•"/>
            </a:pPr>
            <a:r>
              <a:rPr lang="en-GB" sz="1300" baseline="0" dirty="0"/>
              <a:t>At the end of February / early March Sport England will be publishing an Investment Guide for Children &amp; Young People.  It will present the insight on the market audience and the behaviours, attitudes and motivations of Children and Young People.  It will also focus on the 5 ‘we will’ statements and how it will implement on these.</a:t>
            </a:r>
          </a:p>
          <a:p>
            <a:pPr marL="285750" indent="-285750">
              <a:buFont typeface="Arial" panose="020B0604020202020204" pitchFamily="34" charset="0"/>
              <a:buChar char="•"/>
            </a:pPr>
            <a:r>
              <a:rPr lang="en-GB" sz="1300" dirty="0"/>
              <a:t>There is also the possibility that further funding may be announced</a:t>
            </a:r>
            <a:r>
              <a:rPr lang="en-GB" sz="1300" baseline="0" dirty="0"/>
              <a:t> into CYP via other Investment Programmes such as Tackling Inactivity and Mass Market.</a:t>
            </a:r>
          </a:p>
          <a:p>
            <a:pPr marL="285750" indent="-285750">
              <a:buFont typeface="Arial" panose="020B0604020202020204" pitchFamily="34" charset="0"/>
              <a:buChar char="•"/>
            </a:pPr>
            <a:r>
              <a:rPr lang="en-GB" sz="1300" baseline="0" dirty="0"/>
              <a:t>Best bit of advice is to regularly watch the Funding page on Sport England’s website and to also subscribe to their e-newsletter which will advise on all new funding releases.</a:t>
            </a:r>
            <a:endParaRPr lang="en-GB" sz="1300" dirty="0"/>
          </a:p>
        </p:txBody>
      </p:sp>
      <p:sp>
        <p:nvSpPr>
          <p:cNvPr id="4" name="Slide Number Placeholder 3"/>
          <p:cNvSpPr>
            <a:spLocks noGrp="1"/>
          </p:cNvSpPr>
          <p:nvPr>
            <p:ph type="sldNum" sz="quarter" idx="10"/>
          </p:nvPr>
        </p:nvSpPr>
        <p:spPr/>
        <p:txBody>
          <a:bodyPr/>
          <a:lstStyle/>
          <a:p>
            <a:fld id="{04A45396-AF66-430B-9BA2-EC2F75F2B01C}" type="slidenum">
              <a:rPr lang="en-GB" smtClean="0"/>
              <a:t>6</a:t>
            </a:fld>
            <a:endParaRPr lang="en-GB"/>
          </a:p>
        </p:txBody>
      </p:sp>
    </p:spTree>
    <p:extLst>
      <p:ext uri="{BB962C8B-B14F-4D97-AF65-F5344CB8AC3E}">
        <p14:creationId xmlns:p14="http://schemas.microsoft.com/office/powerpoint/2010/main" val="1238581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sz="1600" dirty="0"/>
              <a:t>So let me provide you with some of the details of the ‘Families Fund.</a:t>
            </a:r>
          </a:p>
          <a:p>
            <a:pPr marL="285750" indent="-285750">
              <a:buFont typeface="Arial" panose="020B0604020202020204" pitchFamily="34" charset="0"/>
              <a:buChar char="•"/>
            </a:pPr>
            <a:r>
              <a:rPr lang="en-GB" sz="1600" dirty="0"/>
              <a:t>The £40m</a:t>
            </a:r>
            <a:r>
              <a:rPr lang="en-GB" sz="1600" baseline="0" dirty="0"/>
              <a:t> fund will be used to work with new partners.</a:t>
            </a:r>
          </a:p>
          <a:p>
            <a:pPr marL="285750" indent="-285750">
              <a:buFont typeface="Arial" panose="020B0604020202020204" pitchFamily="34" charset="0"/>
              <a:buChar char="•"/>
            </a:pPr>
            <a:r>
              <a:rPr lang="en-GB" sz="1600" baseline="0" dirty="0"/>
              <a:t>Likelihood of it being launched in late March with a funding prospectus, supported by Workshops for interested partners followed by submission of an EOI Form.</a:t>
            </a:r>
          </a:p>
          <a:p>
            <a:pPr marL="285750" indent="-285750">
              <a:buFont typeface="Arial" panose="020B0604020202020204" pitchFamily="34" charset="0"/>
              <a:buChar char="•"/>
            </a:pPr>
            <a:r>
              <a:rPr lang="en-GB" sz="1600" baseline="0" dirty="0"/>
              <a:t>The 1</a:t>
            </a:r>
            <a:r>
              <a:rPr lang="en-GB" sz="1600" baseline="30000" dirty="0"/>
              <a:t>st</a:t>
            </a:r>
            <a:r>
              <a:rPr lang="en-GB" sz="1600" baseline="0" dirty="0"/>
              <a:t> round of this fund will be to support the development of ‘Test and Learn’ projects.</a:t>
            </a:r>
          </a:p>
          <a:p>
            <a:pPr marL="285750" indent="-285750">
              <a:buFont typeface="Arial" panose="020B0604020202020204" pitchFamily="34" charset="0"/>
              <a:buChar char="•"/>
            </a:pPr>
            <a:r>
              <a:rPr lang="en-GB" sz="1600" baseline="0" dirty="0"/>
              <a:t>The definition of ‘Families’ is in it’s broadest sense determined by the customer – what does a child think determines a family?</a:t>
            </a:r>
          </a:p>
          <a:p>
            <a:pPr marL="285750" indent="-285750">
              <a:buFont typeface="Arial" panose="020B0604020202020204" pitchFamily="34" charset="0"/>
              <a:buChar char="•"/>
            </a:pPr>
            <a:r>
              <a:rPr lang="en-GB" sz="1600" baseline="0" dirty="0"/>
              <a:t>The fund will be used to support projects that encourage families to take part in sport and physical activity together.</a:t>
            </a:r>
          </a:p>
          <a:p>
            <a:pPr marL="285750" indent="-285750">
              <a:buFont typeface="Arial" panose="020B0604020202020204" pitchFamily="34" charset="0"/>
              <a:buChar char="•"/>
            </a:pPr>
            <a:r>
              <a:rPr lang="en-GB" sz="1600" baseline="0" dirty="0"/>
              <a:t>The focus will be on:</a:t>
            </a:r>
          </a:p>
          <a:p>
            <a:pPr marL="742950" lvl="1" indent="-285750">
              <a:buFont typeface="Arial" panose="020B0604020202020204" pitchFamily="34" charset="0"/>
              <a:buChar char="•"/>
            </a:pPr>
            <a:r>
              <a:rPr lang="en-GB" sz="1400" baseline="0" dirty="0"/>
              <a:t>The development of competence and confidence</a:t>
            </a:r>
          </a:p>
          <a:p>
            <a:pPr marL="742950" lvl="1" indent="-285750">
              <a:buFont typeface="Arial" panose="020B0604020202020204" pitchFamily="34" charset="0"/>
              <a:buChar char="•"/>
            </a:pPr>
            <a:r>
              <a:rPr lang="en-GB" sz="1400" baseline="0" dirty="0"/>
              <a:t>Promotion of enjoyment</a:t>
            </a:r>
          </a:p>
          <a:p>
            <a:pPr marL="742950" lvl="1" indent="-285750">
              <a:buFont typeface="Arial" panose="020B0604020202020204" pitchFamily="34" charset="0"/>
              <a:buChar char="•"/>
            </a:pPr>
            <a:r>
              <a:rPr lang="en-GB" sz="1400" baseline="0" dirty="0"/>
              <a:t>And avoidance of negative and bad experiences</a:t>
            </a:r>
          </a:p>
          <a:p>
            <a:pPr marL="285750" indent="-285750">
              <a:buFont typeface="Arial" panose="020B0604020202020204" pitchFamily="34" charset="0"/>
              <a:buChar char="•"/>
            </a:pPr>
            <a:endParaRPr lang="en-GB" sz="1600" baseline="0" dirty="0"/>
          </a:p>
          <a:p>
            <a:pPr marL="285750" indent="-285750">
              <a:buFont typeface="Arial" panose="020B0604020202020204" pitchFamily="34" charset="0"/>
              <a:buChar char="•"/>
            </a:pPr>
            <a:endParaRPr lang="en-GB" sz="1600" baseline="0" dirty="0"/>
          </a:p>
        </p:txBody>
      </p:sp>
      <p:sp>
        <p:nvSpPr>
          <p:cNvPr id="4" name="Slide Number Placeholder 3"/>
          <p:cNvSpPr>
            <a:spLocks noGrp="1"/>
          </p:cNvSpPr>
          <p:nvPr>
            <p:ph type="sldNum" sz="quarter" idx="10"/>
          </p:nvPr>
        </p:nvSpPr>
        <p:spPr/>
        <p:txBody>
          <a:bodyPr/>
          <a:lstStyle/>
          <a:p>
            <a:fld id="{04A45396-AF66-430B-9BA2-EC2F75F2B01C}" type="slidenum">
              <a:rPr lang="en-GB" smtClean="0"/>
              <a:t>7</a:t>
            </a:fld>
            <a:endParaRPr lang="en-GB"/>
          </a:p>
        </p:txBody>
      </p:sp>
    </p:spTree>
    <p:extLst>
      <p:ext uri="{BB962C8B-B14F-4D97-AF65-F5344CB8AC3E}">
        <p14:creationId xmlns:p14="http://schemas.microsoft.com/office/powerpoint/2010/main" val="12385817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sz="1300" dirty="0"/>
              <a:t>I finally</a:t>
            </a:r>
            <a:r>
              <a:rPr lang="en-GB" sz="1300" baseline="0" dirty="0"/>
              <a:t> wanted to share with you some of Active Cumbria’s continued work areas that support Children and Young People.</a:t>
            </a:r>
          </a:p>
          <a:p>
            <a:pPr marL="285750" indent="-285750">
              <a:buFont typeface="Arial" panose="020B0604020202020204" pitchFamily="34" charset="0"/>
              <a:buChar char="•"/>
            </a:pPr>
            <a:r>
              <a:rPr lang="en-GB" sz="1300" baseline="0" dirty="0"/>
              <a:t>We still have a role in supporting Primary Schools to deploy their share of the premium.  In September schools will now have double the levels of investment due the Sugar Tax Levy coming into force.  We do think there might be a future role for us in supporting the delivery of School Swimming and looking at ways for smoother transition from Primary to Secondary.</a:t>
            </a:r>
          </a:p>
          <a:p>
            <a:pPr marL="285750" indent="-285750">
              <a:buFont typeface="Arial" panose="020B0604020202020204" pitchFamily="34" charset="0"/>
              <a:buChar char="•"/>
            </a:pPr>
            <a:r>
              <a:rPr lang="en-GB" sz="1300" baseline="0" dirty="0"/>
              <a:t>We will also continue to work with School Sport Partners in managing and delivering the Cumbria School Games.</a:t>
            </a:r>
          </a:p>
          <a:p>
            <a:pPr marL="285750" indent="-285750">
              <a:buFont typeface="Arial" panose="020B0604020202020204" pitchFamily="34" charset="0"/>
              <a:buChar char="•"/>
            </a:pPr>
            <a:r>
              <a:rPr lang="en-GB" sz="1300" baseline="0" dirty="0"/>
              <a:t>Our successful delivery over the last 3 years of the Satellite Club programme will also continue albeit with some changes – perhaps targeting more the 14-25 year olds and having a strong focus on tackling inactivity and working with under-represented groups.</a:t>
            </a:r>
          </a:p>
          <a:p>
            <a:pPr marL="285750" indent="-285750">
              <a:buFont typeface="Arial" panose="020B0604020202020204" pitchFamily="34" charset="0"/>
              <a:buChar char="•"/>
            </a:pPr>
            <a:r>
              <a:rPr lang="en-GB" sz="1300" baseline="0" dirty="0"/>
              <a:t>We will look to build on the number of Primary schools that we are working with on our 100 Mile Challenge.  Presently 68 are involved in this academic year.</a:t>
            </a:r>
          </a:p>
          <a:p>
            <a:pPr marL="285750" indent="-285750">
              <a:buFont typeface="Arial" panose="020B0604020202020204" pitchFamily="34" charset="0"/>
              <a:buChar char="•"/>
            </a:pPr>
            <a:r>
              <a:rPr lang="en-GB" sz="1300" baseline="0" dirty="0"/>
              <a:t>Lastly, as we have done with the Active Ageing Fund, we will look to host and facilitate a Scoping Workshop for local partners to explore ideas and opportunities to collaborate when details of the Families Fund are formally announced.</a:t>
            </a:r>
          </a:p>
        </p:txBody>
      </p:sp>
      <p:sp>
        <p:nvSpPr>
          <p:cNvPr id="4" name="Slide Number Placeholder 3"/>
          <p:cNvSpPr>
            <a:spLocks noGrp="1"/>
          </p:cNvSpPr>
          <p:nvPr>
            <p:ph type="sldNum" sz="quarter" idx="10"/>
          </p:nvPr>
        </p:nvSpPr>
        <p:spPr/>
        <p:txBody>
          <a:bodyPr/>
          <a:lstStyle/>
          <a:p>
            <a:fld id="{04A45396-AF66-430B-9BA2-EC2F75F2B01C}" type="slidenum">
              <a:rPr lang="en-GB" smtClean="0"/>
              <a:t>8</a:t>
            </a:fld>
            <a:endParaRPr lang="en-GB"/>
          </a:p>
        </p:txBody>
      </p:sp>
    </p:spTree>
    <p:extLst>
      <p:ext uri="{BB962C8B-B14F-4D97-AF65-F5344CB8AC3E}">
        <p14:creationId xmlns:p14="http://schemas.microsoft.com/office/powerpoint/2010/main" val="1238581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800" dirty="0"/>
              <a:t>Thank you</a:t>
            </a:r>
          </a:p>
          <a:p>
            <a:endParaRPr lang="en-GB" sz="2800" dirty="0"/>
          </a:p>
          <a:p>
            <a:r>
              <a:rPr lang="en-GB" sz="2800" dirty="0"/>
              <a:t>Q&amp;A’s</a:t>
            </a:r>
          </a:p>
          <a:p>
            <a:endParaRPr lang="en-GB" sz="2800" dirty="0"/>
          </a:p>
        </p:txBody>
      </p:sp>
      <p:sp>
        <p:nvSpPr>
          <p:cNvPr id="4" name="Slide Number Placeholder 3"/>
          <p:cNvSpPr>
            <a:spLocks noGrp="1"/>
          </p:cNvSpPr>
          <p:nvPr>
            <p:ph type="sldNum" sz="quarter" idx="10"/>
          </p:nvPr>
        </p:nvSpPr>
        <p:spPr/>
        <p:txBody>
          <a:bodyPr/>
          <a:lstStyle/>
          <a:p>
            <a:fld id="{372CDC93-C8EE-499A-9CD2-16F00EAF5FB2}" type="slidenum">
              <a:rPr lang="en-GB" smtClean="0"/>
              <a:t>9</a:t>
            </a:fld>
            <a:endParaRPr lang="en-GB" dirty="0"/>
          </a:p>
        </p:txBody>
      </p:sp>
    </p:spTree>
    <p:extLst>
      <p:ext uri="{BB962C8B-B14F-4D97-AF65-F5344CB8AC3E}">
        <p14:creationId xmlns:p14="http://schemas.microsoft.com/office/powerpoint/2010/main" val="2115017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4005061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19427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92875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09571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914671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04966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03446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527112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8328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62310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41153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1" name="Picture 7" descr="PP_InDesign_v3_p2.jpg"/>
          <p:cNvPicPr>
            <a:picLocks noChangeAspect="1"/>
          </p:cNvPicPr>
          <p:nvPr/>
        </p:nvPicPr>
        <p:blipFill>
          <a:blip r:embed="rId13">
            <a:extLst>
              <a:ext uri="{28A0092B-C50C-407E-A947-70E740481C1C}">
                <a14:useLocalDpi xmlns:a14="http://schemas.microsoft.com/office/drawing/2010/main" val="0"/>
              </a:ext>
            </a:extLst>
          </a:blip>
          <a:srcRect b="78954"/>
          <a:stretch>
            <a:fillRect/>
          </a:stretch>
        </p:blipFill>
        <p:spPr bwMode="auto">
          <a:xfrm>
            <a:off x="0" y="196850"/>
            <a:ext cx="9144000" cy="13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9" descr="COLOUR01"/>
          <p:cNvPicPr>
            <a:picLocks noChangeAspect="1" noChangeArrowheads="1"/>
          </p:cNvPicPr>
          <p:nvPr/>
        </p:nvPicPr>
        <p:blipFill>
          <a:blip r:embed="rId14" cstate="print">
            <a:extLst>
              <a:ext uri="{28A0092B-C50C-407E-A947-70E740481C1C}">
                <a14:useLocalDpi xmlns:a14="http://schemas.microsoft.com/office/drawing/2010/main" val="0"/>
              </a:ext>
            </a:extLst>
          </a:blip>
          <a:srcRect l="15787" t="20660" r="13174" b="19339"/>
          <a:stretch>
            <a:fillRect/>
          </a:stretch>
        </p:blipFill>
        <p:spPr bwMode="auto">
          <a:xfrm>
            <a:off x="6877050" y="6092825"/>
            <a:ext cx="1943100" cy="576263"/>
          </a:xfrm>
          <a:prstGeom prst="rect">
            <a:avLst/>
          </a:prstGeom>
          <a:noFill/>
          <a:extLst>
            <a:ext uri="{909E8E84-426E-40DD-AFC4-6F175D3DCCD1}">
              <a14:hiddenFill xmlns:a14="http://schemas.microsoft.com/office/drawing/2010/main">
                <a:solidFill>
                  <a:srgbClr val="FFFFFF"/>
                </a:solidFill>
              </a14:hiddenFill>
            </a:ext>
          </a:extLst>
        </p:spPr>
      </p:pic>
      <p:sp>
        <p:nvSpPr>
          <p:cNvPr id="1034" name="Rectangle 10"/>
          <p:cNvSpPr>
            <a:spLocks noGrp="1" noChangeArrowheads="1"/>
          </p:cNvSpPr>
          <p:nvPr>
            <p:ph type="title"/>
          </p:nvPr>
        </p:nvSpPr>
        <p:spPr bwMode="auto">
          <a:xfrm>
            <a:off x="457200" y="274638"/>
            <a:ext cx="375443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endParaRPr lang="en-US" altLang="en-US"/>
          </a:p>
        </p:txBody>
      </p:sp>
      <p:sp>
        <p:nvSpPr>
          <p:cNvPr id="1035" name="Rectangle 11"/>
          <p:cNvSpPr>
            <a:spLocks noGrp="1" noChangeArrowheads="1"/>
          </p:cNvSpPr>
          <p:nvPr>
            <p:ph type="body" idx="1"/>
          </p:nvPr>
        </p:nvSpPr>
        <p:spPr bwMode="auto">
          <a:xfrm>
            <a:off x="611188" y="1628775"/>
            <a:ext cx="8229600" cy="420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1036" name="Line 12"/>
          <p:cNvSpPr>
            <a:spLocks noChangeShapeType="1"/>
          </p:cNvSpPr>
          <p:nvPr/>
        </p:nvSpPr>
        <p:spPr bwMode="auto">
          <a:xfrm>
            <a:off x="0" y="6021388"/>
            <a:ext cx="9144000" cy="0"/>
          </a:xfrm>
          <a:prstGeom prst="line">
            <a:avLst/>
          </a:prstGeom>
          <a:noFill/>
          <a:ln w="25400">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000" kern="1200">
          <a:solidFill>
            <a:schemeClr val="tx1"/>
          </a:solidFill>
          <a:latin typeface="Arial" charset="0"/>
          <a:ea typeface="+mj-ea"/>
          <a:cs typeface="+mj-cs"/>
        </a:defRPr>
      </a:lvl1pPr>
      <a:lvl2pPr algn="l" rtl="0" eaLnBrk="1" fontAlgn="base" hangingPunct="1">
        <a:spcBef>
          <a:spcPct val="0"/>
        </a:spcBef>
        <a:spcAft>
          <a:spcPct val="0"/>
        </a:spcAft>
        <a:defRPr sz="4000">
          <a:solidFill>
            <a:schemeClr val="tx1"/>
          </a:solidFill>
          <a:latin typeface="Arial" charset="0"/>
        </a:defRPr>
      </a:lvl2pPr>
      <a:lvl3pPr algn="l" rtl="0" eaLnBrk="1" fontAlgn="base" hangingPunct="1">
        <a:spcBef>
          <a:spcPct val="0"/>
        </a:spcBef>
        <a:spcAft>
          <a:spcPct val="0"/>
        </a:spcAft>
        <a:defRPr sz="4000">
          <a:solidFill>
            <a:schemeClr val="tx1"/>
          </a:solidFill>
          <a:latin typeface="Arial" charset="0"/>
        </a:defRPr>
      </a:lvl3pPr>
      <a:lvl4pPr algn="l" rtl="0" eaLnBrk="1" fontAlgn="base" hangingPunct="1">
        <a:spcBef>
          <a:spcPct val="0"/>
        </a:spcBef>
        <a:spcAft>
          <a:spcPct val="0"/>
        </a:spcAft>
        <a:defRPr sz="4000">
          <a:solidFill>
            <a:schemeClr val="tx1"/>
          </a:solidFill>
          <a:latin typeface="Arial" charset="0"/>
        </a:defRPr>
      </a:lvl4pPr>
      <a:lvl5pPr algn="l" rtl="0" eaLnBrk="1" fontAlgn="base" hangingPunct="1">
        <a:spcBef>
          <a:spcPct val="0"/>
        </a:spcBef>
        <a:spcAft>
          <a:spcPct val="0"/>
        </a:spcAft>
        <a:defRPr sz="4000">
          <a:solidFill>
            <a:schemeClr val="tx1"/>
          </a:solidFill>
          <a:latin typeface="Arial" charset="0"/>
        </a:defRPr>
      </a:lvl5pPr>
      <a:lvl6pPr marL="457200" algn="l" rtl="0" eaLnBrk="1" fontAlgn="base" hangingPunct="1">
        <a:spcBef>
          <a:spcPct val="0"/>
        </a:spcBef>
        <a:spcAft>
          <a:spcPct val="0"/>
        </a:spcAft>
        <a:defRPr sz="4000">
          <a:solidFill>
            <a:schemeClr val="tx1"/>
          </a:solidFill>
          <a:latin typeface="Arial" charset="0"/>
        </a:defRPr>
      </a:lvl6pPr>
      <a:lvl7pPr marL="914400" algn="l" rtl="0" eaLnBrk="1" fontAlgn="base" hangingPunct="1">
        <a:spcBef>
          <a:spcPct val="0"/>
        </a:spcBef>
        <a:spcAft>
          <a:spcPct val="0"/>
        </a:spcAft>
        <a:defRPr sz="4000">
          <a:solidFill>
            <a:schemeClr val="tx1"/>
          </a:solidFill>
          <a:latin typeface="Arial" charset="0"/>
        </a:defRPr>
      </a:lvl7pPr>
      <a:lvl8pPr marL="1371600" algn="l" rtl="0" eaLnBrk="1" fontAlgn="base" hangingPunct="1">
        <a:spcBef>
          <a:spcPct val="0"/>
        </a:spcBef>
        <a:spcAft>
          <a:spcPct val="0"/>
        </a:spcAft>
        <a:defRPr sz="4000">
          <a:solidFill>
            <a:schemeClr val="tx1"/>
          </a:solidFill>
          <a:latin typeface="Arial" charset="0"/>
        </a:defRPr>
      </a:lvl8pPr>
      <a:lvl9pPr marL="1828800" algn="l" rtl="0" eaLnBrk="1" fontAlgn="base" hangingPunct="1">
        <a:spcBef>
          <a:spcPct val="0"/>
        </a:spcBef>
        <a:spcAft>
          <a:spcPct val="0"/>
        </a:spcAft>
        <a:defRPr sz="4000">
          <a:solidFill>
            <a:schemeClr val="tx1"/>
          </a:solidFill>
          <a:latin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6165304"/>
            <a:ext cx="1008112" cy="491295"/>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3849" y="6119887"/>
            <a:ext cx="936104" cy="765497"/>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63687" y="6065423"/>
            <a:ext cx="991109" cy="747953"/>
          </a:xfrm>
          <a:prstGeom prst="rect">
            <a:avLst/>
          </a:prstGeom>
        </p:spPr>
      </p:pic>
      <p:sp>
        <p:nvSpPr>
          <p:cNvPr id="5" name="TextBox 4"/>
          <p:cNvSpPr txBox="1"/>
          <p:nvPr/>
        </p:nvSpPr>
        <p:spPr>
          <a:xfrm>
            <a:off x="1187624" y="1883115"/>
            <a:ext cx="6696744" cy="4462760"/>
          </a:xfrm>
          <a:prstGeom prst="rect">
            <a:avLst/>
          </a:prstGeom>
          <a:noFill/>
        </p:spPr>
        <p:txBody>
          <a:bodyPr wrap="square" rtlCol="0">
            <a:spAutoFit/>
          </a:bodyPr>
          <a:lstStyle/>
          <a:p>
            <a:pPr algn="ctr"/>
            <a:r>
              <a:rPr lang="en-GB" sz="3600" b="1" dirty="0">
                <a:latin typeface="+mn-lt"/>
              </a:rPr>
              <a:t>Cumbria Children’s Voluntary &amp; Community Sector Reference Group Meeting</a:t>
            </a:r>
          </a:p>
          <a:p>
            <a:pPr algn="ctr"/>
            <a:r>
              <a:rPr lang="en-GB" sz="3600" dirty="0">
                <a:latin typeface="+mn-lt"/>
              </a:rPr>
              <a:t>14 February 2017</a:t>
            </a:r>
          </a:p>
          <a:p>
            <a:pPr algn="ctr"/>
            <a:endParaRPr lang="en-GB" sz="3600" dirty="0">
              <a:latin typeface="+mn-lt"/>
            </a:endParaRPr>
          </a:p>
          <a:p>
            <a:pPr algn="ctr"/>
            <a:r>
              <a:rPr lang="en-GB" sz="3600" b="1" dirty="0">
                <a:latin typeface="+mn-lt"/>
              </a:rPr>
              <a:t>Bruce Lawson</a:t>
            </a:r>
          </a:p>
          <a:p>
            <a:pPr algn="ctr"/>
            <a:r>
              <a:rPr lang="en-GB" sz="3600" b="1" dirty="0">
                <a:latin typeface="+mn-lt"/>
              </a:rPr>
              <a:t>Senior Manager Active Cumbria</a:t>
            </a:r>
            <a:endParaRPr lang="en-GB" sz="3200" b="1" dirty="0">
              <a:latin typeface="+mn-lt"/>
            </a:endParaRPr>
          </a:p>
          <a:p>
            <a:pPr algn="ctr"/>
            <a:endParaRPr lang="en-GB" sz="3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6165304"/>
            <a:ext cx="1008112" cy="491295"/>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3849" y="6119887"/>
            <a:ext cx="936104" cy="765497"/>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63687" y="6065423"/>
            <a:ext cx="991109" cy="747953"/>
          </a:xfrm>
          <a:prstGeom prst="rect">
            <a:avLst/>
          </a:prstGeom>
        </p:spPr>
      </p:pic>
      <p:sp>
        <p:nvSpPr>
          <p:cNvPr id="7" name="TextBox 6"/>
          <p:cNvSpPr txBox="1"/>
          <p:nvPr/>
        </p:nvSpPr>
        <p:spPr>
          <a:xfrm>
            <a:off x="351028" y="489240"/>
            <a:ext cx="3816425" cy="1077218"/>
          </a:xfrm>
          <a:prstGeom prst="rect">
            <a:avLst/>
          </a:prstGeom>
          <a:noFill/>
        </p:spPr>
        <p:txBody>
          <a:bodyPr wrap="square" rtlCol="0">
            <a:spAutoFit/>
          </a:bodyPr>
          <a:lstStyle/>
          <a:p>
            <a:r>
              <a:rPr lang="en-GB" sz="3200" dirty="0">
                <a:latin typeface="+mn-lt"/>
              </a:rPr>
              <a:t>Active Cumbria - </a:t>
            </a:r>
          </a:p>
          <a:p>
            <a:r>
              <a:rPr lang="en-GB" sz="3200" dirty="0">
                <a:latin typeface="+mn-lt"/>
              </a:rPr>
              <a:t>Who We Are?</a:t>
            </a:r>
          </a:p>
        </p:txBody>
      </p:sp>
      <p:sp>
        <p:nvSpPr>
          <p:cNvPr id="8" name="TextBox 7"/>
          <p:cNvSpPr txBox="1"/>
          <p:nvPr/>
        </p:nvSpPr>
        <p:spPr>
          <a:xfrm>
            <a:off x="539552" y="1484784"/>
            <a:ext cx="7992888" cy="3108543"/>
          </a:xfrm>
          <a:prstGeom prst="rect">
            <a:avLst/>
          </a:prstGeom>
          <a:noFill/>
        </p:spPr>
        <p:txBody>
          <a:bodyPr wrap="square" rtlCol="0">
            <a:spAutoFit/>
          </a:bodyPr>
          <a:lstStyle/>
          <a:p>
            <a:pPr marL="457200" indent="-457200">
              <a:buFont typeface="Arial" panose="020B0604020202020204" pitchFamily="34" charset="0"/>
              <a:buChar char="•"/>
              <a:defRPr/>
            </a:pPr>
            <a:r>
              <a:rPr lang="en-GB" sz="2800" dirty="0">
                <a:latin typeface="+mn-lt"/>
              </a:rPr>
              <a:t>Our Role</a:t>
            </a:r>
          </a:p>
          <a:p>
            <a:pPr marL="457200" indent="-457200">
              <a:buFont typeface="Arial" panose="020B0604020202020204" pitchFamily="34" charset="0"/>
              <a:buChar char="•"/>
              <a:defRPr/>
            </a:pPr>
            <a:r>
              <a:rPr lang="en-GB" sz="2800" dirty="0">
                <a:latin typeface="+mn-lt"/>
              </a:rPr>
              <a:t>Our Hosting within CCC</a:t>
            </a:r>
          </a:p>
          <a:p>
            <a:pPr marL="457200" indent="-457200">
              <a:buFont typeface="Arial" panose="020B0604020202020204" pitchFamily="34" charset="0"/>
              <a:buChar char="•"/>
              <a:defRPr/>
            </a:pPr>
            <a:r>
              <a:rPr lang="en-GB" sz="2800" dirty="0">
                <a:latin typeface="+mn-lt"/>
              </a:rPr>
              <a:t>Partnership Steering Group and Core Team</a:t>
            </a:r>
          </a:p>
          <a:p>
            <a:pPr marL="457200" indent="-457200">
              <a:buFont typeface="Arial" panose="020B0604020202020204" pitchFamily="34" charset="0"/>
              <a:buChar char="•"/>
              <a:defRPr/>
            </a:pPr>
            <a:r>
              <a:rPr lang="en-GB" sz="2800" dirty="0">
                <a:latin typeface="+mn-lt"/>
              </a:rPr>
              <a:t>Part of a national network of CSPs</a:t>
            </a:r>
          </a:p>
          <a:p>
            <a:pPr marL="457200" indent="-457200">
              <a:buFont typeface="Arial" panose="020B0604020202020204" pitchFamily="34" charset="0"/>
              <a:buChar char="•"/>
              <a:defRPr/>
            </a:pPr>
            <a:r>
              <a:rPr lang="en-GB" sz="2800" dirty="0">
                <a:latin typeface="+mn-lt"/>
              </a:rPr>
              <a:t>Our Strategy for Sport &amp; Physical Activity</a:t>
            </a:r>
          </a:p>
          <a:p>
            <a:pPr marL="457200" indent="-457200">
              <a:buFont typeface="Arial" panose="020B0604020202020204" pitchFamily="34" charset="0"/>
              <a:buChar char="•"/>
              <a:defRPr/>
            </a:pPr>
            <a:r>
              <a:rPr lang="en-GB" sz="2800" dirty="0">
                <a:latin typeface="+mn-lt"/>
              </a:rPr>
              <a:t>Core Funding from Sport England</a:t>
            </a:r>
          </a:p>
          <a:p>
            <a:pPr marL="457200" indent="-457200">
              <a:buFont typeface="Arial" panose="020B0604020202020204" pitchFamily="34" charset="0"/>
              <a:buChar char="•"/>
              <a:defRPr/>
            </a:pPr>
            <a:r>
              <a:rPr lang="en-GB" sz="2800" dirty="0">
                <a:latin typeface="+mn-lt"/>
              </a:rPr>
              <a:t>Programme Funding from Sport England</a:t>
            </a:r>
          </a:p>
        </p:txBody>
      </p:sp>
    </p:spTree>
    <p:extLst>
      <p:ext uri="{BB962C8B-B14F-4D97-AF65-F5344CB8AC3E}">
        <p14:creationId xmlns:p14="http://schemas.microsoft.com/office/powerpoint/2010/main" val="3626002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6165304"/>
            <a:ext cx="1008112" cy="491295"/>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3849" y="6032125"/>
            <a:ext cx="936104" cy="765497"/>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63687" y="6032125"/>
            <a:ext cx="991109" cy="747953"/>
          </a:xfrm>
          <a:prstGeom prst="rect">
            <a:avLst/>
          </a:prstGeom>
        </p:spPr>
      </p:pic>
      <p:sp>
        <p:nvSpPr>
          <p:cNvPr id="6" name="TextBox 5"/>
          <p:cNvSpPr txBox="1"/>
          <p:nvPr/>
        </p:nvSpPr>
        <p:spPr>
          <a:xfrm>
            <a:off x="323528" y="404664"/>
            <a:ext cx="3672408" cy="584775"/>
          </a:xfrm>
          <a:prstGeom prst="rect">
            <a:avLst/>
          </a:prstGeom>
          <a:noFill/>
        </p:spPr>
        <p:txBody>
          <a:bodyPr wrap="square" rtlCol="0">
            <a:spAutoFit/>
          </a:bodyPr>
          <a:lstStyle/>
          <a:p>
            <a:r>
              <a:rPr lang="en-GB" sz="3200" dirty="0">
                <a:latin typeface="+mn-lt"/>
              </a:rPr>
              <a:t>Sporting Future</a:t>
            </a:r>
          </a:p>
        </p:txBody>
      </p:sp>
      <p:sp>
        <p:nvSpPr>
          <p:cNvPr id="8" name="Content Placeholder 7"/>
          <p:cNvSpPr>
            <a:spLocks noGrp="1"/>
          </p:cNvSpPr>
          <p:nvPr>
            <p:ph sz="half" idx="2"/>
          </p:nvPr>
        </p:nvSpPr>
        <p:spPr/>
        <p:txBody>
          <a:bodyPr/>
          <a:lstStyle/>
          <a:p>
            <a:pPr lvl="0"/>
            <a:r>
              <a:rPr lang="en-GB" dirty="0">
                <a:latin typeface="+mn-lt"/>
              </a:rPr>
              <a:t>Redefining what success looks like in sport by concentrating on five key outcomes: </a:t>
            </a:r>
          </a:p>
          <a:p>
            <a:pPr lvl="1"/>
            <a:r>
              <a:rPr lang="en-GB" dirty="0">
                <a:latin typeface="+mn-lt"/>
              </a:rPr>
              <a:t>physical wellbeing</a:t>
            </a:r>
          </a:p>
          <a:p>
            <a:pPr lvl="1"/>
            <a:r>
              <a:rPr lang="en-GB" dirty="0">
                <a:latin typeface="+mn-lt"/>
              </a:rPr>
              <a:t>mental wellbeing</a:t>
            </a:r>
          </a:p>
          <a:p>
            <a:pPr lvl="1"/>
            <a:r>
              <a:rPr lang="en-GB" dirty="0">
                <a:latin typeface="+mn-lt"/>
              </a:rPr>
              <a:t>individual development</a:t>
            </a:r>
          </a:p>
          <a:p>
            <a:pPr lvl="1"/>
            <a:r>
              <a:rPr lang="en-GB" dirty="0">
                <a:latin typeface="+mn-lt"/>
              </a:rPr>
              <a:t>social and community development</a:t>
            </a:r>
          </a:p>
          <a:p>
            <a:pPr lvl="1"/>
            <a:r>
              <a:rPr lang="en-GB" dirty="0">
                <a:latin typeface="+mn-lt"/>
              </a:rPr>
              <a:t>economic development.</a:t>
            </a:r>
          </a:p>
        </p:txBody>
      </p:sp>
      <p:pic>
        <p:nvPicPr>
          <p:cNvPr id="11" name="Content Placeholder 4"/>
          <p:cNvPicPr>
            <a:picLocks noGrp="1" noChangeAspect="1"/>
          </p:cNvPicPr>
          <p:nvPr>
            <p:ph sz="half" idx="1"/>
          </p:nvPr>
        </p:nvPicPr>
        <p:blipFill rotWithShape="1">
          <a:blip r:embed="rId6">
            <a:extLst>
              <a:ext uri="{28A0092B-C50C-407E-A947-70E740481C1C}">
                <a14:useLocalDpi xmlns:a14="http://schemas.microsoft.com/office/drawing/2010/main" val="0"/>
              </a:ext>
            </a:extLst>
          </a:blip>
          <a:srcRect l="1464" r="-1"/>
          <a:stretch/>
        </p:blipFill>
        <p:spPr>
          <a:xfrm>
            <a:off x="457200" y="1813900"/>
            <a:ext cx="4038600" cy="4098562"/>
          </a:xfrm>
        </p:spPr>
      </p:pic>
    </p:spTree>
    <p:extLst>
      <p:ext uri="{BB962C8B-B14F-4D97-AF65-F5344CB8AC3E}">
        <p14:creationId xmlns:p14="http://schemas.microsoft.com/office/powerpoint/2010/main" val="632560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6165304"/>
            <a:ext cx="1008112" cy="491295"/>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3849" y="6032125"/>
            <a:ext cx="936104" cy="765497"/>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63687" y="6032125"/>
            <a:ext cx="991109" cy="747953"/>
          </a:xfrm>
          <a:prstGeom prst="rect">
            <a:avLst/>
          </a:prstGeom>
        </p:spPr>
      </p:pic>
      <p:sp>
        <p:nvSpPr>
          <p:cNvPr id="5" name="TextBox 4"/>
          <p:cNvSpPr txBox="1"/>
          <p:nvPr/>
        </p:nvSpPr>
        <p:spPr>
          <a:xfrm>
            <a:off x="1187624" y="1916832"/>
            <a:ext cx="6696744" cy="1077218"/>
          </a:xfrm>
          <a:prstGeom prst="rect">
            <a:avLst/>
          </a:prstGeom>
          <a:noFill/>
        </p:spPr>
        <p:txBody>
          <a:bodyPr wrap="square" rtlCol="0">
            <a:spAutoFit/>
          </a:bodyPr>
          <a:lstStyle/>
          <a:p>
            <a:pPr algn="ctr"/>
            <a:endParaRPr lang="en-GB" sz="3200" dirty="0"/>
          </a:p>
          <a:p>
            <a:pPr algn="ctr"/>
            <a:endParaRPr lang="en-GB" sz="3200" dirty="0"/>
          </a:p>
        </p:txBody>
      </p:sp>
      <p:sp>
        <p:nvSpPr>
          <p:cNvPr id="9" name="Title 8"/>
          <p:cNvSpPr>
            <a:spLocks noGrp="1"/>
          </p:cNvSpPr>
          <p:nvPr>
            <p:ph type="title"/>
          </p:nvPr>
        </p:nvSpPr>
        <p:spPr/>
        <p:txBody>
          <a:bodyPr/>
          <a:lstStyle/>
          <a:p>
            <a:r>
              <a:rPr lang="en-GB" sz="3200" dirty="0">
                <a:latin typeface="+mn-lt"/>
              </a:rPr>
              <a:t>Towards An Active Nation</a:t>
            </a:r>
          </a:p>
        </p:txBody>
      </p:sp>
      <p:sp>
        <p:nvSpPr>
          <p:cNvPr id="10" name="Content Placeholder 9"/>
          <p:cNvSpPr>
            <a:spLocks noGrp="1"/>
          </p:cNvSpPr>
          <p:nvPr>
            <p:ph sz="half" idx="1"/>
          </p:nvPr>
        </p:nvSpPr>
        <p:spPr>
          <a:xfrm>
            <a:off x="457200" y="1600200"/>
            <a:ext cx="4978896" cy="4525963"/>
          </a:xfrm>
        </p:spPr>
        <p:txBody>
          <a:bodyPr/>
          <a:lstStyle/>
          <a:p>
            <a:pPr marL="0" indent="0" algn="ctr">
              <a:spcAft>
                <a:spcPts val="600"/>
              </a:spcAft>
              <a:buNone/>
            </a:pPr>
            <a:r>
              <a:rPr lang="en-GB" sz="2300" b="1" dirty="0">
                <a:cs typeface="Arial" panose="020B0604020202020204" pitchFamily="34" charset="0"/>
              </a:rPr>
              <a:t>SPORT ENGLAND’S VISION: </a:t>
            </a:r>
          </a:p>
          <a:p>
            <a:pPr marL="0" indent="0" algn="ctr">
              <a:spcBef>
                <a:spcPts val="300"/>
              </a:spcBef>
              <a:spcAft>
                <a:spcPts val="0"/>
              </a:spcAft>
              <a:buNone/>
            </a:pPr>
            <a:r>
              <a:rPr lang="en-GB" sz="2300" dirty="0">
                <a:cs typeface="Arial" panose="020B0604020202020204" pitchFamily="34" charset="0"/>
              </a:rPr>
              <a:t>We want everyone in England</a:t>
            </a:r>
          </a:p>
          <a:p>
            <a:pPr marL="0" indent="0" algn="ctr">
              <a:spcBef>
                <a:spcPts val="300"/>
              </a:spcBef>
              <a:spcAft>
                <a:spcPts val="0"/>
              </a:spcAft>
              <a:buNone/>
            </a:pPr>
            <a:r>
              <a:rPr lang="en-GB" sz="2300" dirty="0">
                <a:cs typeface="Arial" panose="020B0604020202020204" pitchFamily="34" charset="0"/>
              </a:rPr>
              <a:t>regardless of age, background or level of ability to feel able to engage in sport and physical activity. Some will be young fit and talented, but most will be not. We need a sport sector that welcomes everyone – meets their needs, treats them </a:t>
            </a:r>
            <a:br>
              <a:rPr lang="en-GB" sz="2300" dirty="0">
                <a:cs typeface="Arial" panose="020B0604020202020204" pitchFamily="34" charset="0"/>
              </a:rPr>
            </a:br>
            <a:r>
              <a:rPr lang="en-GB" sz="2300" dirty="0">
                <a:cs typeface="Arial" panose="020B0604020202020204" pitchFamily="34" charset="0"/>
              </a:rPr>
              <a:t>as individuals and values them </a:t>
            </a:r>
            <a:br>
              <a:rPr lang="en-GB" sz="2300" dirty="0">
                <a:cs typeface="Arial" panose="020B0604020202020204" pitchFamily="34" charset="0"/>
              </a:rPr>
            </a:br>
            <a:r>
              <a:rPr lang="en-GB" sz="2300" dirty="0">
                <a:cs typeface="Arial" panose="020B0604020202020204" pitchFamily="34" charset="0"/>
              </a:rPr>
              <a:t>as customers</a:t>
            </a:r>
            <a:r>
              <a:rPr lang="en-GB" sz="2300" dirty="0">
                <a:solidFill>
                  <a:schemeClr val="bg1"/>
                </a:solidFill>
                <a:cs typeface="Arial" panose="020B0604020202020204" pitchFamily="34" charset="0"/>
              </a:rPr>
              <a:t>. </a:t>
            </a:r>
          </a:p>
          <a:p>
            <a:endParaRPr lang="en-GB" dirty="0"/>
          </a:p>
        </p:txBody>
      </p:sp>
      <p:pic>
        <p:nvPicPr>
          <p:cNvPr id="2050" name="Picture 2" descr="O:\SPORT ENGLAND\Strategy\2016-2021\front-cover-strategy.jpg"/>
          <p:cNvPicPr>
            <a:picLocks noGrp="1" noChangeAspect="1" noChangeArrowheads="1"/>
          </p:cNvPicPr>
          <p:nvPr>
            <p:ph sz="half" idx="2"/>
          </p:nvPr>
        </p:nvPicPr>
        <p:blipFill>
          <a:blip r:embed="rId6" cstate="print">
            <a:extLst>
              <a:ext uri="{28A0092B-C50C-407E-A947-70E740481C1C}">
                <a14:useLocalDpi xmlns:a14="http://schemas.microsoft.com/office/drawing/2010/main" val="0"/>
              </a:ext>
            </a:extLst>
          </a:blip>
          <a:srcRect/>
          <a:stretch>
            <a:fillRect/>
          </a:stretch>
        </p:blipFill>
        <p:spPr bwMode="auto">
          <a:xfrm>
            <a:off x="5646317" y="1600200"/>
            <a:ext cx="3102147" cy="4395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5475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ounded Rectangle 74"/>
          <p:cNvSpPr/>
          <p:nvPr/>
        </p:nvSpPr>
        <p:spPr>
          <a:xfrm>
            <a:off x="1861223" y="4017461"/>
            <a:ext cx="6265547" cy="458833"/>
          </a:xfrm>
          <a:prstGeom prst="roundRect">
            <a:avLst/>
          </a:prstGeom>
          <a:solidFill>
            <a:srgbClr val="B8345C"/>
          </a:solidFill>
          <a:ln w="9525" cap="flat" cmpd="sng" algn="ctr">
            <a:noFill/>
            <a:prstDash val="solid"/>
          </a:ln>
          <a:effectLst>
            <a:outerShdw blurRad="40000" dist="23000" dir="5400000" rotWithShape="0">
              <a:srgbClr val="000000">
                <a:alpha val="35000"/>
              </a:srgbClr>
            </a:outerShdw>
          </a:effectLst>
        </p:spPr>
        <p:txBody>
          <a:bodyPr anchor="ctr"/>
          <a:lstStyle/>
          <a:p>
            <a:pPr algn="ctr" defTabSz="1860062">
              <a:lnSpc>
                <a:spcPct val="90000"/>
              </a:lnSpc>
              <a:spcAft>
                <a:spcPct val="35000"/>
              </a:spcAft>
              <a:defRPr/>
            </a:pPr>
            <a:r>
              <a:rPr lang="en-GB" b="1" dirty="0">
                <a:solidFill>
                  <a:schemeClr val="bg1"/>
                </a:solidFill>
                <a:latin typeface="Arial" panose="020B0604020202020204" pitchFamily="34" charset="0"/>
                <a:cs typeface="Arial" panose="020B0604020202020204" pitchFamily="34" charset="0"/>
                <a:sym typeface="Arial"/>
              </a:rPr>
              <a:t>Seven investment principles</a:t>
            </a:r>
          </a:p>
        </p:txBody>
      </p:sp>
      <p:grpSp>
        <p:nvGrpSpPr>
          <p:cNvPr id="7" name="Group 6"/>
          <p:cNvGrpSpPr/>
          <p:nvPr/>
        </p:nvGrpSpPr>
        <p:grpSpPr>
          <a:xfrm>
            <a:off x="1840599" y="2236691"/>
            <a:ext cx="6066982" cy="1768373"/>
            <a:chOff x="1705929" y="1427532"/>
            <a:chExt cx="6490509" cy="1840381"/>
          </a:xfrm>
        </p:grpSpPr>
        <p:sp>
          <p:nvSpPr>
            <p:cNvPr id="5" name="Rounded Rectangle 4"/>
            <p:cNvSpPr/>
            <p:nvPr/>
          </p:nvSpPr>
          <p:spPr bwMode="auto">
            <a:xfrm>
              <a:off x="1705929" y="1427532"/>
              <a:ext cx="6490509" cy="1840381"/>
            </a:xfrm>
            <a:prstGeom prst="roundRect">
              <a:avLst/>
            </a:prstGeom>
            <a:solidFill>
              <a:schemeClr val="bg2">
                <a:alpha val="27843"/>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HelveticaNeue LT 45 Light" pitchFamily="34" charset="0"/>
              </a:endParaRPr>
            </a:p>
          </p:txBody>
        </p:sp>
        <p:pic>
          <p:nvPicPr>
            <p:cNvPr id="36" name="Picture 35"/>
            <p:cNvPicPr/>
            <p:nvPr/>
          </p:nvPicPr>
          <p:blipFill rotWithShape="1">
            <a:blip r:embed="rId3"/>
            <a:srcRect l="25814" t="51547" r="53090" b="10687"/>
            <a:stretch/>
          </p:blipFill>
          <p:spPr bwMode="auto">
            <a:xfrm>
              <a:off x="5545618" y="1500369"/>
              <a:ext cx="2407623" cy="1695536"/>
            </a:xfrm>
            <a:prstGeom prst="rect">
              <a:avLst/>
            </a:prstGeom>
            <a:ln>
              <a:noFill/>
            </a:ln>
            <a:extLst>
              <a:ext uri="{53640926-AAD7-44D8-BBD7-CCE9431645EC}">
                <a14:shadowObscured xmlns:a14="http://schemas.microsoft.com/office/drawing/2010/main"/>
              </a:ext>
            </a:extLst>
          </p:spPr>
        </p:pic>
        <p:sp>
          <p:nvSpPr>
            <p:cNvPr id="38" name="TextBox 37"/>
            <p:cNvSpPr txBox="1"/>
            <p:nvPr/>
          </p:nvSpPr>
          <p:spPr>
            <a:xfrm>
              <a:off x="4221178" y="2007696"/>
              <a:ext cx="1460010" cy="461665"/>
            </a:xfrm>
            <a:prstGeom prst="rect">
              <a:avLst/>
            </a:prstGeom>
            <a:noFill/>
          </p:spPr>
          <p:txBody>
            <a:bodyPr wrap="square" rtlCol="0">
              <a:spAutoFit/>
            </a:bodyPr>
            <a:lstStyle/>
            <a:p>
              <a:pPr algn="ctr"/>
              <a:r>
                <a:rPr lang="en-GB" sz="2400" b="1" dirty="0">
                  <a:solidFill>
                    <a:schemeClr val="tx2"/>
                  </a:solidFill>
                  <a:latin typeface="Arial" panose="020B0604020202020204" pitchFamily="34" charset="0"/>
                  <a:cs typeface="Arial" panose="020B0604020202020204" pitchFamily="34" charset="0"/>
                </a:rPr>
                <a:t>+</a:t>
              </a:r>
            </a:p>
          </p:txBody>
        </p:sp>
        <p:sp>
          <p:nvSpPr>
            <p:cNvPr id="4" name="Rounded Rectangle 3"/>
            <p:cNvSpPr/>
            <p:nvPr/>
          </p:nvSpPr>
          <p:spPr bwMode="auto">
            <a:xfrm>
              <a:off x="2641342" y="1918082"/>
              <a:ext cx="1523188" cy="644996"/>
            </a:xfrm>
            <a:prstGeom prst="round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Customer Focus</a:t>
              </a:r>
            </a:p>
          </p:txBody>
        </p:sp>
      </p:grpSp>
      <p:sp>
        <p:nvSpPr>
          <p:cNvPr id="17" name="TextBox 16"/>
          <p:cNvSpPr txBox="1"/>
          <p:nvPr/>
        </p:nvSpPr>
        <p:spPr>
          <a:xfrm>
            <a:off x="35496" y="5301208"/>
            <a:ext cx="1863117" cy="584775"/>
          </a:xfrm>
          <a:prstGeom prst="rect">
            <a:avLst/>
          </a:prstGeom>
          <a:noFill/>
        </p:spPr>
        <p:txBody>
          <a:bodyPr wrap="square" rtlCol="0">
            <a:spAutoFit/>
          </a:bodyPr>
          <a:lstStyle/>
          <a:p>
            <a:r>
              <a:rPr lang="en-GB" sz="1600" b="1" dirty="0">
                <a:solidFill>
                  <a:schemeClr val="tx2"/>
                </a:solidFill>
                <a:latin typeface="Arial" panose="020B0604020202020204" pitchFamily="34" charset="0"/>
                <a:cs typeface="Arial" panose="020B0604020202020204" pitchFamily="34" charset="0"/>
              </a:rPr>
              <a:t>Underpinned</a:t>
            </a:r>
            <a:br>
              <a:rPr lang="en-GB" sz="1600" b="1" dirty="0">
                <a:solidFill>
                  <a:schemeClr val="tx2"/>
                </a:solidFill>
                <a:latin typeface="Arial" panose="020B0604020202020204" pitchFamily="34" charset="0"/>
                <a:cs typeface="Arial" panose="020B0604020202020204" pitchFamily="34" charset="0"/>
              </a:rPr>
            </a:br>
            <a:r>
              <a:rPr lang="en-GB" sz="1600" b="1" dirty="0">
                <a:solidFill>
                  <a:schemeClr val="tx2"/>
                </a:solidFill>
                <a:latin typeface="Arial" panose="020B0604020202020204" pitchFamily="34" charset="0"/>
                <a:cs typeface="Arial" panose="020B0604020202020204" pitchFamily="34" charset="0"/>
              </a:rPr>
              <a:t>by</a:t>
            </a:r>
          </a:p>
        </p:txBody>
      </p:sp>
      <p:sp>
        <p:nvSpPr>
          <p:cNvPr id="18" name="TextBox 17"/>
          <p:cNvSpPr txBox="1"/>
          <p:nvPr/>
        </p:nvSpPr>
        <p:spPr>
          <a:xfrm>
            <a:off x="35496" y="4581128"/>
            <a:ext cx="1124502" cy="584775"/>
          </a:xfrm>
          <a:prstGeom prst="rect">
            <a:avLst/>
          </a:prstGeom>
          <a:noFill/>
        </p:spPr>
        <p:txBody>
          <a:bodyPr wrap="square" rtlCol="0">
            <a:spAutoFit/>
          </a:bodyPr>
          <a:lstStyle/>
          <a:p>
            <a:r>
              <a:rPr lang="en-GB" sz="1600" b="1" dirty="0">
                <a:solidFill>
                  <a:schemeClr val="tx2"/>
                </a:solidFill>
                <a:latin typeface="Arial" panose="020B0604020202020204" pitchFamily="34" charset="0"/>
                <a:cs typeface="Arial" panose="020B0604020202020204" pitchFamily="34" charset="0"/>
              </a:rPr>
              <a:t>What we invest in</a:t>
            </a:r>
          </a:p>
        </p:txBody>
      </p:sp>
      <p:sp>
        <p:nvSpPr>
          <p:cNvPr id="19" name="TextBox 18"/>
          <p:cNvSpPr txBox="1"/>
          <p:nvPr/>
        </p:nvSpPr>
        <p:spPr>
          <a:xfrm>
            <a:off x="35496" y="3927426"/>
            <a:ext cx="2038851" cy="584775"/>
          </a:xfrm>
          <a:prstGeom prst="rect">
            <a:avLst/>
          </a:prstGeom>
          <a:noFill/>
        </p:spPr>
        <p:txBody>
          <a:bodyPr wrap="square" rtlCol="0">
            <a:spAutoFit/>
          </a:bodyPr>
          <a:lstStyle/>
          <a:p>
            <a:r>
              <a:rPr lang="en-GB" sz="1600" b="1" dirty="0">
                <a:solidFill>
                  <a:schemeClr val="tx2"/>
                </a:solidFill>
                <a:latin typeface="Arial" panose="020B0604020202020204" pitchFamily="34" charset="0"/>
                <a:cs typeface="Arial" panose="020B0604020202020204" pitchFamily="34" charset="0"/>
              </a:rPr>
              <a:t>How we </a:t>
            </a:r>
            <a:br>
              <a:rPr lang="en-GB" sz="1600" b="1" dirty="0">
                <a:solidFill>
                  <a:schemeClr val="tx2"/>
                </a:solidFill>
                <a:latin typeface="Arial" panose="020B0604020202020204" pitchFamily="34" charset="0"/>
                <a:cs typeface="Arial" panose="020B0604020202020204" pitchFamily="34" charset="0"/>
              </a:rPr>
            </a:br>
            <a:r>
              <a:rPr lang="en-GB" sz="1600" b="1" dirty="0">
                <a:solidFill>
                  <a:schemeClr val="tx2"/>
                </a:solidFill>
                <a:latin typeface="Arial" panose="020B0604020202020204" pitchFamily="34" charset="0"/>
                <a:cs typeface="Arial" panose="020B0604020202020204" pitchFamily="34" charset="0"/>
              </a:rPr>
              <a:t>decide</a:t>
            </a:r>
          </a:p>
        </p:txBody>
      </p:sp>
      <p:sp>
        <p:nvSpPr>
          <p:cNvPr id="20" name="TextBox 19"/>
          <p:cNvSpPr txBox="1"/>
          <p:nvPr/>
        </p:nvSpPr>
        <p:spPr>
          <a:xfrm>
            <a:off x="66371" y="2608038"/>
            <a:ext cx="1913341" cy="584775"/>
          </a:xfrm>
          <a:prstGeom prst="rect">
            <a:avLst/>
          </a:prstGeom>
          <a:noFill/>
        </p:spPr>
        <p:txBody>
          <a:bodyPr wrap="square" rtlCol="0">
            <a:spAutoFit/>
          </a:bodyPr>
          <a:lstStyle/>
          <a:p>
            <a:r>
              <a:rPr lang="en-GB" sz="1600" b="1" dirty="0">
                <a:solidFill>
                  <a:schemeClr val="tx2"/>
                </a:solidFill>
                <a:latin typeface="Arial" panose="020B0604020202020204" pitchFamily="34" charset="0"/>
                <a:cs typeface="Arial" panose="020B0604020202020204" pitchFamily="34" charset="0"/>
              </a:rPr>
              <a:t>How we </a:t>
            </a:r>
            <a:br>
              <a:rPr lang="en-GB" sz="1600" b="1" dirty="0">
                <a:solidFill>
                  <a:schemeClr val="tx2"/>
                </a:solidFill>
                <a:latin typeface="Arial" panose="020B0604020202020204" pitchFamily="34" charset="0"/>
                <a:cs typeface="Arial" panose="020B0604020202020204" pitchFamily="34" charset="0"/>
              </a:rPr>
            </a:br>
            <a:r>
              <a:rPr lang="en-GB" sz="1600" b="1" dirty="0">
                <a:solidFill>
                  <a:schemeClr val="tx2"/>
                </a:solidFill>
                <a:latin typeface="Arial" panose="020B0604020202020204" pitchFamily="34" charset="0"/>
                <a:cs typeface="Arial" panose="020B0604020202020204" pitchFamily="34" charset="0"/>
              </a:rPr>
              <a:t>think</a:t>
            </a:r>
          </a:p>
        </p:txBody>
      </p:sp>
      <p:sp>
        <p:nvSpPr>
          <p:cNvPr id="21" name="TextBox 20"/>
          <p:cNvSpPr txBox="1"/>
          <p:nvPr/>
        </p:nvSpPr>
        <p:spPr>
          <a:xfrm>
            <a:off x="17370" y="1578278"/>
            <a:ext cx="1913341" cy="338554"/>
          </a:xfrm>
          <a:prstGeom prst="rect">
            <a:avLst/>
          </a:prstGeom>
          <a:noFill/>
        </p:spPr>
        <p:txBody>
          <a:bodyPr wrap="square" rtlCol="0">
            <a:spAutoFit/>
          </a:bodyPr>
          <a:lstStyle/>
          <a:p>
            <a:r>
              <a:rPr lang="en-GB" sz="1600" b="1" dirty="0">
                <a:solidFill>
                  <a:schemeClr val="tx2"/>
                </a:solidFill>
                <a:latin typeface="Arial" panose="020B0604020202020204" pitchFamily="34" charset="0"/>
                <a:cs typeface="Arial" panose="020B0604020202020204" pitchFamily="34" charset="0"/>
              </a:rPr>
              <a:t>Outcomes</a:t>
            </a:r>
          </a:p>
        </p:txBody>
      </p:sp>
      <p:grpSp>
        <p:nvGrpSpPr>
          <p:cNvPr id="23" name="Group 22"/>
          <p:cNvGrpSpPr>
            <a:grpSpLocks/>
          </p:cNvGrpSpPr>
          <p:nvPr/>
        </p:nvGrpSpPr>
        <p:grpSpPr bwMode="auto">
          <a:xfrm>
            <a:off x="1106268" y="1412776"/>
            <a:ext cx="7959168" cy="846674"/>
            <a:chOff x="1460500" y="933450"/>
            <a:chExt cx="7662863" cy="523875"/>
          </a:xfrm>
        </p:grpSpPr>
        <p:sp>
          <p:nvSpPr>
            <p:cNvPr id="24" name="Shape 55"/>
            <p:cNvSpPr/>
            <p:nvPr/>
          </p:nvSpPr>
          <p:spPr>
            <a:xfrm>
              <a:off x="1460500" y="933450"/>
              <a:ext cx="7662863" cy="523875"/>
            </a:xfrm>
            <a:prstGeom prst="roundRect">
              <a:avLst>
                <a:gd name="adj" fmla="val 16667"/>
              </a:avLst>
            </a:prstGeom>
            <a:noFill/>
            <a:ln w="19050" cap="flat" cmpd="sng">
              <a:noFill/>
              <a:prstDash val="solid"/>
              <a:round/>
              <a:headEnd type="none" w="med" len="med"/>
              <a:tailEnd type="none" w="med" len="med"/>
            </a:ln>
          </p:spPr>
          <p:txBody>
            <a:bodyPr lIns="84392" tIns="84392" rIns="84392" bIns="84392" anchor="ctr"/>
            <a:lstStyle/>
            <a:p>
              <a:pPr defTabSz="844083">
                <a:defRPr/>
              </a:pPr>
              <a:endParaRPr sz="1400" b="1" kern="0" dirty="0">
                <a:solidFill>
                  <a:srgbClr val="000000"/>
                </a:solidFill>
                <a:cs typeface="Arial"/>
                <a:sym typeface="Arial"/>
                <a:rtl val="0"/>
              </a:endParaRPr>
            </a:p>
          </p:txBody>
        </p:sp>
        <p:sp>
          <p:nvSpPr>
            <p:cNvPr id="25" name="Shape 58"/>
            <p:cNvSpPr/>
            <p:nvPr/>
          </p:nvSpPr>
          <p:spPr>
            <a:xfrm>
              <a:off x="5949949" y="996950"/>
              <a:ext cx="1727549" cy="400050"/>
            </a:xfrm>
            <a:prstGeom prst="roundRect">
              <a:avLst>
                <a:gd name="adj" fmla="val 16667"/>
              </a:avLst>
            </a:prstGeom>
            <a:solidFill>
              <a:schemeClr val="tx2"/>
            </a:solidFill>
            <a:ln w="19050" cap="flat" cmpd="sng">
              <a:solidFill>
                <a:srgbClr val="666666"/>
              </a:solidFill>
              <a:prstDash val="solid"/>
              <a:round/>
              <a:headEnd type="none" w="med" len="med"/>
              <a:tailEnd type="none" w="med" len="med"/>
            </a:ln>
          </p:spPr>
          <p:txBody>
            <a:bodyPr lIns="84392" tIns="84392" rIns="84392" bIns="84392" anchor="ctr"/>
            <a:lstStyle/>
            <a:p>
              <a:pPr algn="ctr" defTabSz="844083">
                <a:defRPr/>
              </a:pPr>
              <a:r>
                <a:rPr lang="en-GB" sz="1400" b="1" kern="0" dirty="0">
                  <a:solidFill>
                    <a:schemeClr val="bg1"/>
                  </a:solidFill>
                  <a:latin typeface="Arial" panose="020B0604020202020204" pitchFamily="34" charset="0"/>
                  <a:cs typeface="Arial" panose="020B0604020202020204" pitchFamily="34" charset="0"/>
                  <a:sym typeface="Arial"/>
                  <a:rtl val="0"/>
                </a:rPr>
                <a:t>Social and community development</a:t>
              </a:r>
            </a:p>
          </p:txBody>
        </p:sp>
        <p:sp>
          <p:nvSpPr>
            <p:cNvPr id="26" name="Shape 59"/>
            <p:cNvSpPr/>
            <p:nvPr/>
          </p:nvSpPr>
          <p:spPr>
            <a:xfrm>
              <a:off x="4498975" y="1004887"/>
              <a:ext cx="1403350" cy="398463"/>
            </a:xfrm>
            <a:prstGeom prst="roundRect">
              <a:avLst>
                <a:gd name="adj" fmla="val 16667"/>
              </a:avLst>
            </a:prstGeom>
            <a:solidFill>
              <a:schemeClr val="tx2"/>
            </a:solidFill>
            <a:ln w="19050" cap="flat" cmpd="sng">
              <a:solidFill>
                <a:srgbClr val="666666"/>
              </a:solidFill>
              <a:prstDash val="solid"/>
              <a:round/>
              <a:headEnd type="none" w="med" len="med"/>
              <a:tailEnd type="none" w="med" len="med"/>
            </a:ln>
          </p:spPr>
          <p:txBody>
            <a:bodyPr lIns="84392" tIns="84392" rIns="84392" bIns="84392" anchor="ctr"/>
            <a:lstStyle/>
            <a:p>
              <a:pPr algn="ctr" defTabSz="844083">
                <a:defRPr/>
              </a:pPr>
              <a:r>
                <a:rPr lang="en-GB" sz="1400" b="1" kern="0" dirty="0">
                  <a:solidFill>
                    <a:schemeClr val="bg1"/>
                  </a:solidFill>
                  <a:latin typeface="Arial" panose="020B0604020202020204" pitchFamily="34" charset="0"/>
                  <a:cs typeface="Arial" panose="020B0604020202020204" pitchFamily="34" charset="0"/>
                  <a:sym typeface="Arial"/>
                  <a:rtl val="0"/>
                </a:rPr>
                <a:t>Individual development</a:t>
              </a:r>
            </a:p>
          </p:txBody>
        </p:sp>
        <p:sp>
          <p:nvSpPr>
            <p:cNvPr id="27" name="Shape 60"/>
            <p:cNvSpPr/>
            <p:nvPr/>
          </p:nvSpPr>
          <p:spPr>
            <a:xfrm>
              <a:off x="3022600" y="1001712"/>
              <a:ext cx="1428750" cy="400050"/>
            </a:xfrm>
            <a:prstGeom prst="roundRect">
              <a:avLst>
                <a:gd name="adj" fmla="val 16667"/>
              </a:avLst>
            </a:prstGeom>
            <a:solidFill>
              <a:schemeClr val="tx2"/>
            </a:solidFill>
            <a:ln w="19050" cap="flat" cmpd="sng">
              <a:solidFill>
                <a:srgbClr val="666666"/>
              </a:solidFill>
              <a:prstDash val="solid"/>
              <a:round/>
              <a:headEnd type="none" w="med" len="med"/>
              <a:tailEnd type="none" w="med" len="med"/>
            </a:ln>
          </p:spPr>
          <p:txBody>
            <a:bodyPr lIns="84392" tIns="84392" rIns="84392" bIns="84392" anchor="ctr"/>
            <a:lstStyle/>
            <a:p>
              <a:pPr algn="ctr" defTabSz="844083">
                <a:defRPr/>
              </a:pPr>
              <a:r>
                <a:rPr lang="en-GB" sz="1400" b="1" kern="0" dirty="0">
                  <a:solidFill>
                    <a:schemeClr val="bg1"/>
                  </a:solidFill>
                  <a:latin typeface="Arial" panose="020B0604020202020204" pitchFamily="34" charset="0"/>
                  <a:cs typeface="Arial" panose="020B0604020202020204" pitchFamily="34" charset="0"/>
                  <a:sym typeface="Arial"/>
                  <a:rtl val="0"/>
                </a:rPr>
                <a:t>Mental</a:t>
              </a:r>
            </a:p>
            <a:p>
              <a:pPr algn="ctr" defTabSz="844083">
                <a:defRPr/>
              </a:pPr>
              <a:r>
                <a:rPr lang="en-GB" sz="1400" b="1" kern="0" dirty="0">
                  <a:solidFill>
                    <a:schemeClr val="bg1"/>
                  </a:solidFill>
                  <a:latin typeface="Arial" panose="020B0604020202020204" pitchFamily="34" charset="0"/>
                  <a:cs typeface="Arial" panose="020B0604020202020204" pitchFamily="34" charset="0"/>
                  <a:sym typeface="Arial"/>
                  <a:rtl val="0"/>
                </a:rPr>
                <a:t>wellbeing</a:t>
              </a:r>
            </a:p>
          </p:txBody>
        </p:sp>
        <p:sp>
          <p:nvSpPr>
            <p:cNvPr id="28" name="Shape 61"/>
            <p:cNvSpPr/>
            <p:nvPr/>
          </p:nvSpPr>
          <p:spPr>
            <a:xfrm>
              <a:off x="1544638" y="1004887"/>
              <a:ext cx="1436687" cy="398463"/>
            </a:xfrm>
            <a:prstGeom prst="roundRect">
              <a:avLst>
                <a:gd name="adj" fmla="val 16667"/>
              </a:avLst>
            </a:prstGeom>
            <a:solidFill>
              <a:schemeClr val="tx2"/>
            </a:solidFill>
            <a:ln w="19050" cap="flat" cmpd="sng">
              <a:solidFill>
                <a:srgbClr val="666666"/>
              </a:solidFill>
              <a:prstDash val="solid"/>
              <a:round/>
              <a:headEnd type="none" w="med" len="med"/>
              <a:tailEnd type="none" w="med" len="med"/>
            </a:ln>
          </p:spPr>
          <p:txBody>
            <a:bodyPr lIns="84392" tIns="84392" rIns="84392" bIns="84392" anchor="ctr"/>
            <a:lstStyle/>
            <a:p>
              <a:pPr algn="ctr" defTabSz="844083">
                <a:defRPr/>
              </a:pPr>
              <a:r>
                <a:rPr lang="en-GB" sz="1400" b="1" kern="0" dirty="0">
                  <a:solidFill>
                    <a:schemeClr val="bg1"/>
                  </a:solidFill>
                  <a:latin typeface="Arial" panose="020B0604020202020204" pitchFamily="34" charset="0"/>
                  <a:cs typeface="Arial" panose="020B0604020202020204" pitchFamily="34" charset="0"/>
                  <a:sym typeface="Arial"/>
                  <a:rtl val="0"/>
                </a:rPr>
                <a:t>Physical </a:t>
              </a:r>
            </a:p>
            <a:p>
              <a:pPr algn="ctr" defTabSz="844083">
                <a:defRPr/>
              </a:pPr>
              <a:r>
                <a:rPr lang="en-GB" sz="1400" b="1" kern="0" dirty="0">
                  <a:solidFill>
                    <a:schemeClr val="bg1"/>
                  </a:solidFill>
                  <a:latin typeface="Arial" panose="020B0604020202020204" pitchFamily="34" charset="0"/>
                  <a:cs typeface="Arial" panose="020B0604020202020204" pitchFamily="34" charset="0"/>
                  <a:sym typeface="Arial"/>
                  <a:rtl val="0"/>
                </a:rPr>
                <a:t>wellbeing</a:t>
              </a:r>
            </a:p>
          </p:txBody>
        </p:sp>
        <p:sp>
          <p:nvSpPr>
            <p:cNvPr id="29" name="Shape 57"/>
            <p:cNvSpPr/>
            <p:nvPr/>
          </p:nvSpPr>
          <p:spPr>
            <a:xfrm>
              <a:off x="7733062" y="998537"/>
              <a:ext cx="1334739" cy="400050"/>
            </a:xfrm>
            <a:prstGeom prst="roundRect">
              <a:avLst>
                <a:gd name="adj" fmla="val 16667"/>
              </a:avLst>
            </a:prstGeom>
            <a:solidFill>
              <a:schemeClr val="tx2"/>
            </a:solidFill>
            <a:ln w="19050" cap="flat" cmpd="sng">
              <a:solidFill>
                <a:srgbClr val="666666"/>
              </a:solidFill>
              <a:prstDash val="solid"/>
              <a:round/>
              <a:headEnd type="none" w="med" len="med"/>
              <a:tailEnd type="none" w="med" len="med"/>
            </a:ln>
          </p:spPr>
          <p:txBody>
            <a:bodyPr lIns="84392" tIns="84392" rIns="84392" bIns="84392" anchor="ctr"/>
            <a:lstStyle/>
            <a:p>
              <a:pPr algn="ctr" defTabSz="844083">
                <a:defRPr/>
              </a:pPr>
              <a:r>
                <a:rPr lang="en-GB" sz="1400" b="1" kern="0" dirty="0">
                  <a:solidFill>
                    <a:schemeClr val="bg1"/>
                  </a:solidFill>
                  <a:latin typeface="Arial" panose="020B0604020202020204" pitchFamily="34" charset="0"/>
                  <a:cs typeface="Arial" panose="020B0604020202020204" pitchFamily="34" charset="0"/>
                  <a:sym typeface="Arial"/>
                  <a:rtl val="0"/>
                </a:rPr>
                <a:t>Economic development</a:t>
              </a:r>
            </a:p>
          </p:txBody>
        </p:sp>
      </p:grpSp>
      <p:sp>
        <p:nvSpPr>
          <p:cNvPr id="30" name="Rounded Rectangle 29"/>
          <p:cNvSpPr/>
          <p:nvPr/>
        </p:nvSpPr>
        <p:spPr bwMode="auto">
          <a:xfrm>
            <a:off x="1299377" y="4581128"/>
            <a:ext cx="936104" cy="631899"/>
          </a:xfrm>
          <a:prstGeom prst="roundRect">
            <a:avLst/>
          </a:prstGeom>
          <a:solidFill>
            <a:srgbClr val="8CCDD6"/>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200" b="1" dirty="0">
                <a:solidFill>
                  <a:schemeClr val="bg1"/>
                </a:solidFill>
                <a:latin typeface="Arial" panose="020B0604020202020204" pitchFamily="34" charset="0"/>
                <a:cs typeface="Arial" panose="020B0604020202020204" pitchFamily="34" charset="0"/>
              </a:rPr>
              <a:t>Inactivity</a:t>
            </a:r>
            <a:endParaRPr kumimoji="0" lang="en-GB" sz="12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4" name="Rounded Rectangle 33"/>
          <p:cNvSpPr/>
          <p:nvPr/>
        </p:nvSpPr>
        <p:spPr bwMode="auto">
          <a:xfrm>
            <a:off x="5464800" y="4581128"/>
            <a:ext cx="1225909" cy="626903"/>
          </a:xfrm>
          <a:prstGeom prst="roundRect">
            <a:avLst/>
          </a:prstGeom>
          <a:solidFill>
            <a:srgbClr val="8CCDD6"/>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200" b="1" dirty="0">
                <a:solidFill>
                  <a:schemeClr val="bg1"/>
                </a:solidFill>
                <a:latin typeface="Arial" panose="020B0604020202020204" pitchFamily="34" charset="0"/>
                <a:cs typeface="Arial" panose="020B0604020202020204" pitchFamily="34" charset="0"/>
              </a:rPr>
              <a:t>Volunteering</a:t>
            </a:r>
            <a:endParaRPr kumimoji="0" lang="en-GB" sz="12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 name="Rounded Rectangle 34"/>
          <p:cNvSpPr/>
          <p:nvPr/>
        </p:nvSpPr>
        <p:spPr bwMode="auto">
          <a:xfrm>
            <a:off x="6758250" y="4581128"/>
            <a:ext cx="898609" cy="621548"/>
          </a:xfrm>
          <a:prstGeom prst="roundRect">
            <a:avLst/>
          </a:prstGeom>
          <a:solidFill>
            <a:srgbClr val="8CCDD6"/>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200" b="1" dirty="0">
                <a:solidFill>
                  <a:schemeClr val="bg1"/>
                </a:solidFill>
                <a:latin typeface="Arial" panose="020B0604020202020204" pitchFamily="34" charset="0"/>
                <a:cs typeface="Arial" panose="020B0604020202020204" pitchFamily="34" charset="0"/>
              </a:rPr>
              <a:t>Facilities</a:t>
            </a:r>
            <a:endParaRPr kumimoji="0" lang="en-GB" sz="12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7" name="Rounded Rectangle 36"/>
          <p:cNvSpPr/>
          <p:nvPr/>
        </p:nvSpPr>
        <p:spPr bwMode="auto">
          <a:xfrm>
            <a:off x="7724400" y="4581128"/>
            <a:ext cx="965160" cy="614296"/>
          </a:xfrm>
          <a:prstGeom prst="roundRect">
            <a:avLst/>
          </a:prstGeom>
          <a:solidFill>
            <a:srgbClr val="8CCDD6"/>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200" b="1" dirty="0">
                <a:solidFill>
                  <a:schemeClr val="bg1"/>
                </a:solidFill>
                <a:latin typeface="Arial" panose="020B0604020202020204" pitchFamily="34" charset="0"/>
                <a:cs typeface="Arial" panose="020B0604020202020204" pitchFamily="34" charset="0"/>
              </a:rPr>
              <a:t>Local delivery</a:t>
            </a:r>
            <a:endParaRPr kumimoji="0" lang="en-GB" sz="12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9" name="Rounded Rectangle 38"/>
          <p:cNvSpPr/>
          <p:nvPr/>
        </p:nvSpPr>
        <p:spPr bwMode="auto">
          <a:xfrm>
            <a:off x="3369996" y="4581128"/>
            <a:ext cx="944379" cy="625653"/>
          </a:xfrm>
          <a:prstGeom prst="roundRect">
            <a:avLst/>
          </a:prstGeom>
          <a:solidFill>
            <a:srgbClr val="8CCDD6"/>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200" b="1" dirty="0">
                <a:solidFill>
                  <a:schemeClr val="bg1"/>
                </a:solidFill>
                <a:latin typeface="Arial" panose="020B0604020202020204" pitchFamily="34" charset="0"/>
                <a:cs typeface="Arial" panose="020B0604020202020204" pitchFamily="34" charset="0"/>
              </a:rPr>
              <a:t>Mass market</a:t>
            </a:r>
            <a:endParaRPr kumimoji="0" lang="en-GB" sz="12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0" name="Rounded Rectangle 39"/>
          <p:cNvSpPr/>
          <p:nvPr/>
        </p:nvSpPr>
        <p:spPr bwMode="auto">
          <a:xfrm>
            <a:off x="2281885" y="4581128"/>
            <a:ext cx="1023918" cy="636241"/>
          </a:xfrm>
          <a:prstGeom prst="roundRect">
            <a:avLst/>
          </a:prstGeom>
          <a:solidFill>
            <a:srgbClr val="8CCDD6"/>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200" b="1" dirty="0">
                <a:solidFill>
                  <a:schemeClr val="bg1"/>
                </a:solidFill>
                <a:latin typeface="Arial" panose="020B0604020202020204" pitchFamily="34" charset="0"/>
                <a:cs typeface="Arial" panose="020B0604020202020204" pitchFamily="34" charset="0"/>
              </a:rPr>
              <a:t>Children and young people</a:t>
            </a:r>
            <a:endParaRPr kumimoji="0" lang="en-GB" sz="12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1" name="Rounded Rectangle 40"/>
          <p:cNvSpPr/>
          <p:nvPr/>
        </p:nvSpPr>
        <p:spPr bwMode="auto">
          <a:xfrm>
            <a:off x="4371007" y="4581128"/>
            <a:ext cx="1039739" cy="620946"/>
          </a:xfrm>
          <a:prstGeom prst="roundRect">
            <a:avLst/>
          </a:prstGeom>
          <a:solidFill>
            <a:srgbClr val="8CCDD6"/>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200" b="1" dirty="0">
                <a:solidFill>
                  <a:schemeClr val="bg1"/>
                </a:solidFill>
                <a:latin typeface="Arial" panose="020B0604020202020204" pitchFamily="34" charset="0"/>
                <a:cs typeface="Arial" panose="020B0604020202020204" pitchFamily="34" charset="0"/>
              </a:rPr>
              <a:t>Core market</a:t>
            </a:r>
            <a:endParaRPr kumimoji="0" lang="en-GB" sz="12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2" name="Rounded Rectangle 41"/>
          <p:cNvSpPr/>
          <p:nvPr/>
        </p:nvSpPr>
        <p:spPr bwMode="auto">
          <a:xfrm>
            <a:off x="1741322" y="5301208"/>
            <a:ext cx="1523188" cy="644996"/>
          </a:xfrm>
          <a:prstGeom prst="roundRect">
            <a:avLst/>
          </a:prstGeom>
          <a:solidFill>
            <a:srgbClr val="E79AB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Workforce</a:t>
            </a:r>
          </a:p>
        </p:txBody>
      </p:sp>
      <p:sp>
        <p:nvSpPr>
          <p:cNvPr id="43" name="Rounded Rectangle 42"/>
          <p:cNvSpPr/>
          <p:nvPr/>
        </p:nvSpPr>
        <p:spPr bwMode="auto">
          <a:xfrm>
            <a:off x="3863320" y="5301208"/>
            <a:ext cx="1523188" cy="644996"/>
          </a:xfrm>
          <a:prstGeom prst="roundRect">
            <a:avLst/>
          </a:prstGeom>
          <a:solidFill>
            <a:srgbClr val="E79AB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Coaching</a:t>
            </a:r>
          </a:p>
        </p:txBody>
      </p:sp>
      <p:sp>
        <p:nvSpPr>
          <p:cNvPr id="44" name="Rounded Rectangle 43"/>
          <p:cNvSpPr/>
          <p:nvPr/>
        </p:nvSpPr>
        <p:spPr bwMode="auto">
          <a:xfrm>
            <a:off x="5985318" y="5301208"/>
            <a:ext cx="1922262" cy="644996"/>
          </a:xfrm>
          <a:prstGeom prst="roundRect">
            <a:avLst/>
          </a:prstGeom>
          <a:solidFill>
            <a:srgbClr val="E79AB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Active Lives</a:t>
            </a:r>
          </a:p>
        </p:txBody>
      </p:sp>
      <p:sp>
        <p:nvSpPr>
          <p:cNvPr id="3" name="Title 2"/>
          <p:cNvSpPr>
            <a:spLocks noGrp="1"/>
          </p:cNvSpPr>
          <p:nvPr>
            <p:ph type="title"/>
          </p:nvPr>
        </p:nvSpPr>
        <p:spPr/>
        <p:txBody>
          <a:bodyPr/>
          <a:lstStyle/>
          <a:p>
            <a:r>
              <a:rPr lang="en-GB" sz="3200" dirty="0">
                <a:latin typeface="+mn-lt"/>
              </a:rPr>
              <a:t>Towards An Active Nation – On A Page!</a:t>
            </a:r>
          </a:p>
        </p:txBody>
      </p:sp>
    </p:spTree>
    <p:extLst>
      <p:ext uri="{BB962C8B-B14F-4D97-AF65-F5344CB8AC3E}">
        <p14:creationId xmlns:p14="http://schemas.microsoft.com/office/powerpoint/2010/main" val="593032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17" grpId="0"/>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6165304"/>
            <a:ext cx="1008112" cy="491295"/>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3849" y="6032125"/>
            <a:ext cx="936104" cy="765497"/>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63687" y="6032125"/>
            <a:ext cx="991109" cy="747953"/>
          </a:xfrm>
          <a:prstGeom prst="rect">
            <a:avLst/>
          </a:prstGeom>
        </p:spPr>
      </p:pic>
      <p:sp>
        <p:nvSpPr>
          <p:cNvPr id="7" name="Content Placeholder 6"/>
          <p:cNvSpPr>
            <a:spLocks noGrp="1"/>
          </p:cNvSpPr>
          <p:nvPr>
            <p:ph idx="1"/>
          </p:nvPr>
        </p:nvSpPr>
        <p:spPr>
          <a:xfrm>
            <a:off x="611188" y="1974323"/>
            <a:ext cx="8229600" cy="3859739"/>
          </a:xfrm>
        </p:spPr>
        <p:txBody>
          <a:bodyPr/>
          <a:lstStyle/>
          <a:p>
            <a:r>
              <a:rPr lang="en-GB" sz="2800" dirty="0">
                <a:latin typeface="+mn-lt"/>
              </a:rPr>
              <a:t>Sport England CYP Statements (P 21 of the Strategy)</a:t>
            </a:r>
          </a:p>
          <a:p>
            <a:pPr marL="400050" lvl="1" indent="0">
              <a:buNone/>
            </a:pPr>
            <a:r>
              <a:rPr lang="en-GB" dirty="0">
                <a:latin typeface="+mn-lt"/>
              </a:rPr>
              <a:t>Statement #1:</a:t>
            </a:r>
          </a:p>
          <a:p>
            <a:r>
              <a:rPr lang="en-GB" sz="2800" dirty="0">
                <a:solidFill>
                  <a:schemeClr val="tx1">
                    <a:lumMod val="50000"/>
                  </a:schemeClr>
                </a:solidFill>
                <a:latin typeface="+mn-lt"/>
              </a:rPr>
              <a:t>“Make a major new investment of £40 million into projects which offer new opportunities for families with children to get active and play sport together.”</a:t>
            </a:r>
          </a:p>
          <a:p>
            <a:r>
              <a:rPr lang="en-GB" sz="2800" dirty="0">
                <a:latin typeface="+mn-lt"/>
              </a:rPr>
              <a:t>CYP Investment Guide – Late February / Early March</a:t>
            </a:r>
          </a:p>
          <a:p>
            <a:r>
              <a:rPr lang="en-GB" sz="2800" dirty="0">
                <a:latin typeface="+mn-lt"/>
              </a:rPr>
              <a:t>Possible further funding into CYP via Tackling Inactivity or Mass Market Investments</a:t>
            </a:r>
          </a:p>
        </p:txBody>
      </p:sp>
      <p:sp>
        <p:nvSpPr>
          <p:cNvPr id="8" name="Title 2"/>
          <p:cNvSpPr>
            <a:spLocks noGrp="1"/>
          </p:cNvSpPr>
          <p:nvPr>
            <p:ph type="title"/>
          </p:nvPr>
        </p:nvSpPr>
        <p:spPr>
          <a:xfrm>
            <a:off x="457200" y="274638"/>
            <a:ext cx="3754438" cy="1143000"/>
          </a:xfrm>
        </p:spPr>
        <p:txBody>
          <a:bodyPr/>
          <a:lstStyle/>
          <a:p>
            <a:r>
              <a:rPr lang="en-GB" sz="3200" dirty="0">
                <a:latin typeface="+mn-lt"/>
              </a:rPr>
              <a:t>CYP Statements:</a:t>
            </a:r>
            <a:br>
              <a:rPr lang="en-GB" sz="3200" dirty="0">
                <a:latin typeface="+mn-lt"/>
              </a:rPr>
            </a:br>
            <a:r>
              <a:rPr lang="en-GB" sz="3200" dirty="0">
                <a:latin typeface="+mn-lt"/>
              </a:rPr>
              <a:t>We Will……</a:t>
            </a:r>
          </a:p>
        </p:txBody>
      </p:sp>
    </p:spTree>
    <p:extLst>
      <p:ext uri="{BB962C8B-B14F-4D97-AF65-F5344CB8AC3E}">
        <p14:creationId xmlns:p14="http://schemas.microsoft.com/office/powerpoint/2010/main" val="3633956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6165304"/>
            <a:ext cx="1008112" cy="491295"/>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3849" y="6032125"/>
            <a:ext cx="936104" cy="765497"/>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63687" y="6032125"/>
            <a:ext cx="991109" cy="747953"/>
          </a:xfrm>
          <a:prstGeom prst="rect">
            <a:avLst/>
          </a:prstGeom>
        </p:spPr>
      </p:pic>
      <p:sp>
        <p:nvSpPr>
          <p:cNvPr id="7" name="Content Placeholder 6"/>
          <p:cNvSpPr>
            <a:spLocks noGrp="1"/>
          </p:cNvSpPr>
          <p:nvPr>
            <p:ph idx="1"/>
          </p:nvPr>
        </p:nvSpPr>
        <p:spPr>
          <a:xfrm>
            <a:off x="611188" y="1974323"/>
            <a:ext cx="8229600" cy="3859739"/>
          </a:xfrm>
        </p:spPr>
        <p:txBody>
          <a:bodyPr/>
          <a:lstStyle/>
          <a:p>
            <a:r>
              <a:rPr lang="en-GB" sz="2000" dirty="0">
                <a:latin typeface="+mn-lt"/>
              </a:rPr>
              <a:t>£40m – To work with new partners</a:t>
            </a:r>
          </a:p>
          <a:p>
            <a:r>
              <a:rPr lang="en-GB" sz="2000" dirty="0">
                <a:latin typeface="+mn-lt"/>
              </a:rPr>
              <a:t>Fund prospectus available late March</a:t>
            </a:r>
          </a:p>
          <a:p>
            <a:r>
              <a:rPr lang="en-GB" sz="2000" dirty="0">
                <a:latin typeface="+mn-lt"/>
              </a:rPr>
              <a:t>Followed by Workshops led by Sport England</a:t>
            </a:r>
          </a:p>
          <a:p>
            <a:r>
              <a:rPr lang="en-GB" sz="2000" dirty="0">
                <a:latin typeface="+mn-lt"/>
              </a:rPr>
              <a:t>Submissions of EOI</a:t>
            </a:r>
          </a:p>
          <a:p>
            <a:r>
              <a:rPr lang="en-GB" sz="2000" dirty="0">
                <a:latin typeface="+mn-lt"/>
              </a:rPr>
              <a:t>1</a:t>
            </a:r>
            <a:r>
              <a:rPr lang="en-GB" sz="2000" baseline="30000" dirty="0">
                <a:latin typeface="+mn-lt"/>
              </a:rPr>
              <a:t>st</a:t>
            </a:r>
            <a:r>
              <a:rPr lang="en-GB" sz="2000" dirty="0">
                <a:latin typeface="+mn-lt"/>
              </a:rPr>
              <a:t> phase looking to ‘test and learn’</a:t>
            </a:r>
          </a:p>
          <a:p>
            <a:r>
              <a:rPr lang="en-GB" sz="2000" dirty="0">
                <a:latin typeface="+mn-lt"/>
              </a:rPr>
              <a:t>Broad definition of ‘Families’</a:t>
            </a:r>
          </a:p>
          <a:p>
            <a:r>
              <a:rPr lang="en-GB" sz="2000" dirty="0">
                <a:latin typeface="+mn-lt"/>
              </a:rPr>
              <a:t>Encouraging families to take part in sport together</a:t>
            </a:r>
          </a:p>
          <a:p>
            <a:r>
              <a:rPr lang="en-GB" sz="2000" dirty="0">
                <a:latin typeface="+mn-lt"/>
              </a:rPr>
              <a:t>3 areas of focus:</a:t>
            </a:r>
          </a:p>
          <a:p>
            <a:pPr marL="685800" lvl="1">
              <a:buFont typeface="Arial" panose="020B0604020202020204" pitchFamily="34" charset="0"/>
              <a:buChar char="•"/>
            </a:pPr>
            <a:r>
              <a:rPr lang="en-GB" sz="1800" dirty="0"/>
              <a:t>The development of competence and confidence</a:t>
            </a:r>
          </a:p>
          <a:p>
            <a:pPr marL="685800" lvl="1">
              <a:buFont typeface="Arial" panose="020B0604020202020204" pitchFamily="34" charset="0"/>
              <a:buChar char="•"/>
            </a:pPr>
            <a:r>
              <a:rPr lang="en-GB" sz="1800" dirty="0"/>
              <a:t>Promotion of enjoyment</a:t>
            </a:r>
          </a:p>
          <a:p>
            <a:pPr marL="685800" lvl="1">
              <a:buFont typeface="Arial" panose="020B0604020202020204" pitchFamily="34" charset="0"/>
              <a:buChar char="•"/>
            </a:pPr>
            <a:r>
              <a:rPr lang="en-GB" sz="1800" dirty="0"/>
              <a:t>And avoidance of negative and bad experiences</a:t>
            </a:r>
          </a:p>
        </p:txBody>
      </p:sp>
      <p:sp>
        <p:nvSpPr>
          <p:cNvPr id="6" name="Title 2"/>
          <p:cNvSpPr>
            <a:spLocks noGrp="1"/>
          </p:cNvSpPr>
          <p:nvPr>
            <p:ph type="title"/>
          </p:nvPr>
        </p:nvSpPr>
        <p:spPr>
          <a:xfrm>
            <a:off x="457200" y="274638"/>
            <a:ext cx="3754438" cy="1143000"/>
          </a:xfrm>
        </p:spPr>
        <p:txBody>
          <a:bodyPr/>
          <a:lstStyle/>
          <a:p>
            <a:r>
              <a:rPr lang="en-GB" sz="3200" dirty="0">
                <a:latin typeface="+mn-lt"/>
              </a:rPr>
              <a:t>Families Fund</a:t>
            </a:r>
          </a:p>
        </p:txBody>
      </p:sp>
    </p:spTree>
    <p:extLst>
      <p:ext uri="{BB962C8B-B14F-4D97-AF65-F5344CB8AC3E}">
        <p14:creationId xmlns:p14="http://schemas.microsoft.com/office/powerpoint/2010/main" val="2843619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6165304"/>
            <a:ext cx="1008112" cy="491295"/>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3849" y="6032125"/>
            <a:ext cx="936104" cy="765497"/>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63687" y="6032125"/>
            <a:ext cx="991109" cy="747953"/>
          </a:xfrm>
          <a:prstGeom prst="rect">
            <a:avLst/>
          </a:prstGeom>
        </p:spPr>
      </p:pic>
      <p:sp>
        <p:nvSpPr>
          <p:cNvPr id="7" name="Content Placeholder 6"/>
          <p:cNvSpPr>
            <a:spLocks noGrp="1"/>
          </p:cNvSpPr>
          <p:nvPr>
            <p:ph idx="1"/>
          </p:nvPr>
        </p:nvSpPr>
        <p:spPr>
          <a:xfrm>
            <a:off x="611188" y="1974323"/>
            <a:ext cx="8229600" cy="3859739"/>
          </a:xfrm>
        </p:spPr>
        <p:txBody>
          <a:bodyPr/>
          <a:lstStyle/>
          <a:p>
            <a:r>
              <a:rPr lang="en-GB" sz="2800" dirty="0">
                <a:latin typeface="+mn-lt"/>
              </a:rPr>
              <a:t>Active Cumbria – a continued role to support CYP:</a:t>
            </a:r>
          </a:p>
          <a:p>
            <a:pPr lvl="1"/>
            <a:r>
              <a:rPr lang="en-GB" sz="2400" dirty="0">
                <a:latin typeface="+mn-lt"/>
              </a:rPr>
              <a:t>Primary School Sport Premium</a:t>
            </a:r>
          </a:p>
          <a:p>
            <a:pPr lvl="1"/>
            <a:r>
              <a:rPr lang="en-GB" sz="2400" dirty="0">
                <a:latin typeface="+mn-lt"/>
              </a:rPr>
              <a:t>Cumbria School Games</a:t>
            </a:r>
          </a:p>
          <a:p>
            <a:pPr lvl="1"/>
            <a:r>
              <a:rPr lang="en-GB" sz="2400" dirty="0">
                <a:latin typeface="+mn-lt"/>
              </a:rPr>
              <a:t>Satellite Clubs</a:t>
            </a:r>
          </a:p>
          <a:p>
            <a:pPr lvl="1"/>
            <a:r>
              <a:rPr lang="en-GB" sz="2400" dirty="0">
                <a:latin typeface="+mn-lt"/>
              </a:rPr>
              <a:t>100 Mile Challenge</a:t>
            </a:r>
          </a:p>
          <a:p>
            <a:pPr lvl="1"/>
            <a:endParaRPr lang="en-GB" sz="2400" dirty="0">
              <a:latin typeface="+mn-lt"/>
            </a:endParaRPr>
          </a:p>
          <a:p>
            <a:pPr lvl="1"/>
            <a:r>
              <a:rPr lang="en-GB" sz="2400" dirty="0">
                <a:latin typeface="+mn-lt"/>
              </a:rPr>
              <a:t>Scoping workshops to help facilitate collaboration and joined up local delivery</a:t>
            </a:r>
          </a:p>
        </p:txBody>
      </p:sp>
      <p:sp>
        <p:nvSpPr>
          <p:cNvPr id="6" name="Title 2"/>
          <p:cNvSpPr>
            <a:spLocks noGrp="1"/>
          </p:cNvSpPr>
          <p:nvPr>
            <p:ph type="title"/>
          </p:nvPr>
        </p:nvSpPr>
        <p:spPr>
          <a:xfrm>
            <a:off x="457200" y="274638"/>
            <a:ext cx="3754438" cy="1143000"/>
          </a:xfrm>
        </p:spPr>
        <p:txBody>
          <a:bodyPr/>
          <a:lstStyle/>
          <a:p>
            <a:r>
              <a:rPr lang="en-GB" sz="3200" dirty="0">
                <a:latin typeface="+mn-lt"/>
              </a:rPr>
              <a:t>Active Cumbria</a:t>
            </a:r>
          </a:p>
        </p:txBody>
      </p:sp>
    </p:spTree>
    <p:extLst>
      <p:ext uri="{BB962C8B-B14F-4D97-AF65-F5344CB8AC3E}">
        <p14:creationId xmlns:p14="http://schemas.microsoft.com/office/powerpoint/2010/main" val="2843619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6165304"/>
            <a:ext cx="1008112" cy="491295"/>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3849" y="6119887"/>
            <a:ext cx="936104" cy="765497"/>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63687" y="6065423"/>
            <a:ext cx="991109" cy="747953"/>
          </a:xfrm>
          <a:prstGeom prst="rect">
            <a:avLst/>
          </a:prstGeom>
        </p:spPr>
      </p:pic>
      <p:sp>
        <p:nvSpPr>
          <p:cNvPr id="5" name="TextBox 4"/>
          <p:cNvSpPr txBox="1"/>
          <p:nvPr/>
        </p:nvSpPr>
        <p:spPr>
          <a:xfrm>
            <a:off x="1187624" y="1883115"/>
            <a:ext cx="6696744" cy="2985433"/>
          </a:xfrm>
          <a:prstGeom prst="rect">
            <a:avLst/>
          </a:prstGeom>
          <a:noFill/>
        </p:spPr>
        <p:txBody>
          <a:bodyPr wrap="square" rtlCol="0">
            <a:spAutoFit/>
          </a:bodyPr>
          <a:lstStyle/>
          <a:p>
            <a:pPr algn="ctr"/>
            <a:endParaRPr lang="en-GB" sz="3600" b="1" dirty="0">
              <a:latin typeface="+mn-lt"/>
            </a:endParaRPr>
          </a:p>
          <a:p>
            <a:pPr algn="ctr"/>
            <a:r>
              <a:rPr lang="en-GB" sz="3600" b="1" dirty="0">
                <a:latin typeface="+mn-lt"/>
              </a:rPr>
              <a:t>Thanks You</a:t>
            </a:r>
          </a:p>
          <a:p>
            <a:pPr algn="ctr"/>
            <a:endParaRPr lang="en-GB" sz="3600" b="1" dirty="0">
              <a:latin typeface="+mn-lt"/>
            </a:endParaRPr>
          </a:p>
          <a:p>
            <a:pPr algn="ctr"/>
            <a:r>
              <a:rPr lang="en-GB" sz="3600" b="1" dirty="0">
                <a:latin typeface="+mn-lt"/>
              </a:rPr>
              <a:t>Q&amp;A’s</a:t>
            </a:r>
          </a:p>
          <a:p>
            <a:pPr algn="ctr"/>
            <a:endParaRPr lang="en-GB" sz="1200" b="1" dirty="0">
              <a:latin typeface="+mn-lt"/>
            </a:endParaRPr>
          </a:p>
          <a:p>
            <a:pPr algn="ctr"/>
            <a:endParaRPr lang="en-GB" sz="3200" dirty="0"/>
          </a:p>
        </p:txBody>
      </p:sp>
    </p:spTree>
    <p:extLst>
      <p:ext uri="{BB962C8B-B14F-4D97-AF65-F5344CB8AC3E}">
        <p14:creationId xmlns:p14="http://schemas.microsoft.com/office/powerpoint/2010/main" val="2463184807"/>
      </p:ext>
    </p:extLst>
  </p:cSld>
  <p:clrMapOvr>
    <a:masterClrMapping/>
  </p:clrMapOvr>
</p:sld>
</file>

<file path=ppt/theme/theme1.xml><?xml version="1.0" encoding="utf-8"?>
<a:theme xmlns:a="http://schemas.openxmlformats.org/drawingml/2006/main" name="Active Cumbria Power Point Templat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Active Cumbria Power Point Template1</Template>
  <TotalTime>2151</TotalTime>
  <Words>1939</Words>
  <Application>Microsoft Office PowerPoint</Application>
  <PresentationFormat>On-screen Show (4:3)</PresentationFormat>
  <Paragraphs>165</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HelveticaNeue LT 45 Light</vt:lpstr>
      <vt:lpstr>Active Cumbria Power Point Template1</vt:lpstr>
      <vt:lpstr>PowerPoint Presentation</vt:lpstr>
      <vt:lpstr>PowerPoint Presentation</vt:lpstr>
      <vt:lpstr>PowerPoint Presentation</vt:lpstr>
      <vt:lpstr>Towards An Active Nation</vt:lpstr>
      <vt:lpstr>Towards An Active Nation – On A Page!</vt:lpstr>
      <vt:lpstr>CYP Statements: We Will……</vt:lpstr>
      <vt:lpstr>Families Fund</vt:lpstr>
      <vt:lpstr>Active Cumbria</vt:lpstr>
      <vt:lpstr>PowerPoint Presentation</vt:lpstr>
    </vt:vector>
  </TitlesOfParts>
  <Company>Cumbria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Johnston, Richard G</dc:creator>
  <cp:lastModifiedBy>Sophie Birkett (STU56536)</cp:lastModifiedBy>
  <cp:revision>125</cp:revision>
  <cp:lastPrinted>2017-02-14T11:05:01Z</cp:lastPrinted>
  <dcterms:created xsi:type="dcterms:W3CDTF">2015-12-09T10:12:16Z</dcterms:created>
  <dcterms:modified xsi:type="dcterms:W3CDTF">2019-11-12T13:54:01Z</dcterms:modified>
</cp:coreProperties>
</file>